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553" r:id="rId2"/>
    <p:sldId id="524" r:id="rId3"/>
    <p:sldId id="454" r:id="rId4"/>
    <p:sldId id="464" r:id="rId5"/>
    <p:sldId id="466" r:id="rId6"/>
    <p:sldId id="477" r:id="rId7"/>
    <p:sldId id="472" r:id="rId8"/>
    <p:sldId id="476" r:id="rId9"/>
    <p:sldId id="474" r:id="rId10"/>
    <p:sldId id="475" r:id="rId11"/>
    <p:sldId id="473" r:id="rId12"/>
    <p:sldId id="467" r:id="rId13"/>
    <p:sldId id="483" r:id="rId14"/>
    <p:sldId id="478" r:id="rId15"/>
    <p:sldId id="480" r:id="rId16"/>
    <p:sldId id="484" r:id="rId17"/>
    <p:sldId id="455" r:id="rId18"/>
    <p:sldId id="547" r:id="rId19"/>
    <p:sldId id="469" r:id="rId20"/>
    <p:sldId id="470" r:id="rId21"/>
    <p:sldId id="487" r:id="rId22"/>
    <p:sldId id="488" r:id="rId23"/>
    <p:sldId id="482" r:id="rId24"/>
    <p:sldId id="481" r:id="rId25"/>
    <p:sldId id="486" r:id="rId26"/>
    <p:sldId id="358" r:id="rId27"/>
    <p:sldId id="549" r:id="rId28"/>
    <p:sldId id="490" r:id="rId29"/>
    <p:sldId id="492" r:id="rId30"/>
    <p:sldId id="493" r:id="rId31"/>
    <p:sldId id="494" r:id="rId32"/>
    <p:sldId id="456" r:id="rId33"/>
    <p:sldId id="550" r:id="rId34"/>
    <p:sldId id="512" r:id="rId35"/>
    <p:sldId id="495" r:id="rId36"/>
    <p:sldId id="499" r:id="rId37"/>
    <p:sldId id="500" r:id="rId38"/>
    <p:sldId id="496" r:id="rId39"/>
    <p:sldId id="497" r:id="rId40"/>
    <p:sldId id="502" r:id="rId41"/>
    <p:sldId id="504" r:id="rId42"/>
    <p:sldId id="510" r:id="rId43"/>
    <p:sldId id="505" r:id="rId44"/>
    <p:sldId id="506" r:id="rId45"/>
    <p:sldId id="507" r:id="rId46"/>
    <p:sldId id="508" r:id="rId47"/>
    <p:sldId id="511" r:id="rId48"/>
    <p:sldId id="509" r:id="rId49"/>
    <p:sldId id="513" r:id="rId50"/>
    <p:sldId id="521" r:id="rId51"/>
    <p:sldId id="551" r:id="rId52"/>
    <p:sldId id="543" r:id="rId53"/>
    <p:sldId id="544" r:id="rId54"/>
    <p:sldId id="545" r:id="rId55"/>
    <p:sldId id="531" r:id="rId56"/>
    <p:sldId id="552" r:id="rId57"/>
    <p:sldId id="532" r:id="rId58"/>
    <p:sldId id="533" r:id="rId59"/>
    <p:sldId id="537" r:id="rId60"/>
    <p:sldId id="538" r:id="rId61"/>
    <p:sldId id="539" r:id="rId62"/>
    <p:sldId id="540" r:id="rId63"/>
    <p:sldId id="546" r:id="rId64"/>
    <p:sldId id="541" r:id="rId65"/>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EEBBB9-4CBD-4460-BC16-A8BF26476E3A}" v="4" dt="2026-06-21T03:25:04.1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1" autoAdjust="0"/>
    <p:restoredTop sz="94660"/>
  </p:normalViewPr>
  <p:slideViewPr>
    <p:cSldViewPr snapToGrid="0">
      <p:cViewPr varScale="1">
        <p:scale>
          <a:sx n="49" d="100"/>
          <a:sy n="49" d="100"/>
        </p:scale>
        <p:origin x="1099"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71"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mmodore St Germain" userId="420783ab-3e48-4f67-af00-cfba62042d5f" providerId="ADAL" clId="{CEEEBBB9-4CBD-4460-BC16-A8BF26476E3A}"/>
    <pc:docChg chg="addSld delSld modSld">
      <pc:chgData name="Commodore St Germain" userId="420783ab-3e48-4f67-af00-cfba62042d5f" providerId="ADAL" clId="{CEEEBBB9-4CBD-4460-BC16-A8BF26476E3A}" dt="2026-06-21T03:25:04.137" v="13"/>
      <pc:docMkLst>
        <pc:docMk/>
      </pc:docMkLst>
      <pc:sldChg chg="del">
        <pc:chgData name="Commodore St Germain" userId="420783ab-3e48-4f67-af00-cfba62042d5f" providerId="ADAL" clId="{CEEEBBB9-4CBD-4460-BC16-A8BF26476E3A}" dt="2026-06-12T16:10:37.582" v="0" actId="47"/>
        <pc:sldMkLst>
          <pc:docMk/>
          <pc:sldMk cId="4127687460" sldId="356"/>
        </pc:sldMkLst>
      </pc:sldChg>
      <pc:sldChg chg="del">
        <pc:chgData name="Commodore St Germain" userId="420783ab-3e48-4f67-af00-cfba62042d5f" providerId="ADAL" clId="{CEEEBBB9-4CBD-4460-BC16-A8BF26476E3A}" dt="2026-06-12T16:10:41.373" v="1" actId="47"/>
        <pc:sldMkLst>
          <pc:docMk/>
          <pc:sldMk cId="1644319005" sldId="459"/>
        </pc:sldMkLst>
      </pc:sldChg>
      <pc:sldChg chg="del">
        <pc:chgData name="Commodore St Germain" userId="420783ab-3e48-4f67-af00-cfba62042d5f" providerId="ADAL" clId="{CEEEBBB9-4CBD-4460-BC16-A8BF26476E3A}" dt="2026-06-12T16:10:48.796" v="3" actId="47"/>
        <pc:sldMkLst>
          <pc:docMk/>
          <pc:sldMk cId="1149595921" sldId="460"/>
        </pc:sldMkLst>
      </pc:sldChg>
      <pc:sldChg chg="del">
        <pc:chgData name="Commodore St Germain" userId="420783ab-3e48-4f67-af00-cfba62042d5f" providerId="ADAL" clId="{CEEEBBB9-4CBD-4460-BC16-A8BF26476E3A}" dt="2026-06-12T16:10:57.260" v="5" actId="47"/>
        <pc:sldMkLst>
          <pc:docMk/>
          <pc:sldMk cId="243044065" sldId="461"/>
        </pc:sldMkLst>
      </pc:sldChg>
      <pc:sldChg chg="modSp mod">
        <pc:chgData name="Commodore St Germain" userId="420783ab-3e48-4f67-af00-cfba62042d5f" providerId="ADAL" clId="{CEEEBBB9-4CBD-4460-BC16-A8BF26476E3A}" dt="2026-06-13T18:31:22.964" v="12" actId="20577"/>
        <pc:sldMkLst>
          <pc:docMk/>
          <pc:sldMk cId="142435221" sldId="481"/>
        </pc:sldMkLst>
        <pc:spChg chg="mod">
          <ac:chgData name="Commodore St Germain" userId="420783ab-3e48-4f67-af00-cfba62042d5f" providerId="ADAL" clId="{CEEEBBB9-4CBD-4460-BC16-A8BF26476E3A}" dt="2026-06-13T18:31:22.964" v="12" actId="20577"/>
          <ac:spMkLst>
            <pc:docMk/>
            <pc:sldMk cId="142435221" sldId="481"/>
            <ac:spMk id="3" creationId="{7CFA328D-C7FB-4B8A-3068-1C2F76703C29}"/>
          </ac:spMkLst>
        </pc:spChg>
      </pc:sldChg>
      <pc:sldChg chg="del">
        <pc:chgData name="Commodore St Germain" userId="420783ab-3e48-4f67-af00-cfba62042d5f" providerId="ADAL" clId="{CEEEBBB9-4CBD-4460-BC16-A8BF26476E3A}" dt="2026-06-12T16:11:03.500" v="6" actId="47"/>
        <pc:sldMkLst>
          <pc:docMk/>
          <pc:sldMk cId="2635017718" sldId="498"/>
        </pc:sldMkLst>
      </pc:sldChg>
      <pc:sldChg chg="modSp">
        <pc:chgData name="Commodore St Germain" userId="420783ab-3e48-4f67-af00-cfba62042d5f" providerId="ADAL" clId="{CEEEBBB9-4CBD-4460-BC16-A8BF26476E3A}" dt="2026-06-12T16:15:27.211" v="9" actId="20577"/>
        <pc:sldMkLst>
          <pc:docMk/>
          <pc:sldMk cId="3406566351" sldId="499"/>
        </pc:sldMkLst>
        <pc:spChg chg="mod">
          <ac:chgData name="Commodore St Germain" userId="420783ab-3e48-4f67-af00-cfba62042d5f" providerId="ADAL" clId="{CEEEBBB9-4CBD-4460-BC16-A8BF26476E3A}" dt="2026-06-12T16:15:27.211" v="9" actId="20577"/>
          <ac:spMkLst>
            <pc:docMk/>
            <pc:sldMk cId="3406566351" sldId="499"/>
            <ac:spMk id="3" creationId="{4FE466A8-23B4-6225-51C4-271ED6AE2DDA}"/>
          </ac:spMkLst>
        </pc:spChg>
      </pc:sldChg>
      <pc:sldChg chg="del">
        <pc:chgData name="Commodore St Germain" userId="420783ab-3e48-4f67-af00-cfba62042d5f" providerId="ADAL" clId="{CEEEBBB9-4CBD-4460-BC16-A8BF26476E3A}" dt="2026-06-12T16:11:03.500" v="6" actId="47"/>
        <pc:sldMkLst>
          <pc:docMk/>
          <pc:sldMk cId="510367849" sldId="501"/>
        </pc:sldMkLst>
      </pc:sldChg>
      <pc:sldChg chg="del">
        <pc:chgData name="Commodore St Germain" userId="420783ab-3e48-4f67-af00-cfba62042d5f" providerId="ADAL" clId="{CEEEBBB9-4CBD-4460-BC16-A8BF26476E3A}" dt="2026-06-12T16:11:03.500" v="6" actId="47"/>
        <pc:sldMkLst>
          <pc:docMk/>
          <pc:sldMk cId="3466153949" sldId="503"/>
        </pc:sldMkLst>
      </pc:sldChg>
      <pc:sldChg chg="del">
        <pc:chgData name="Commodore St Germain" userId="420783ab-3e48-4f67-af00-cfba62042d5f" providerId="ADAL" clId="{CEEEBBB9-4CBD-4460-BC16-A8BF26476E3A}" dt="2026-06-12T16:10:57.260" v="5" actId="47"/>
        <pc:sldMkLst>
          <pc:docMk/>
          <pc:sldMk cId="2188028480" sldId="520"/>
        </pc:sldMkLst>
      </pc:sldChg>
      <pc:sldChg chg="del">
        <pc:chgData name="Commodore St Germain" userId="420783ab-3e48-4f67-af00-cfba62042d5f" providerId="ADAL" clId="{CEEEBBB9-4CBD-4460-BC16-A8BF26476E3A}" dt="2026-06-12T16:10:50.356" v="4" actId="47"/>
        <pc:sldMkLst>
          <pc:docMk/>
          <pc:sldMk cId="1254396451" sldId="522"/>
        </pc:sldMkLst>
      </pc:sldChg>
      <pc:sldChg chg="del">
        <pc:chgData name="Commodore St Germain" userId="420783ab-3e48-4f67-af00-cfba62042d5f" providerId="ADAL" clId="{CEEEBBB9-4CBD-4460-BC16-A8BF26476E3A}" dt="2026-06-12T16:10:43.917" v="2" actId="47"/>
        <pc:sldMkLst>
          <pc:docMk/>
          <pc:sldMk cId="3613005843" sldId="523"/>
        </pc:sldMkLst>
      </pc:sldChg>
      <pc:sldChg chg="del">
        <pc:chgData name="Commodore St Germain" userId="420783ab-3e48-4f67-af00-cfba62042d5f" providerId="ADAL" clId="{CEEEBBB9-4CBD-4460-BC16-A8BF26476E3A}" dt="2026-06-12T16:11:03.500" v="6" actId="47"/>
        <pc:sldMkLst>
          <pc:docMk/>
          <pc:sldMk cId="2792066975" sldId="527"/>
        </pc:sldMkLst>
      </pc:sldChg>
      <pc:sldChg chg="del">
        <pc:chgData name="Commodore St Germain" userId="420783ab-3e48-4f67-af00-cfba62042d5f" providerId="ADAL" clId="{CEEEBBB9-4CBD-4460-BC16-A8BF26476E3A}" dt="2026-06-12T16:11:06.087" v="7" actId="47"/>
        <pc:sldMkLst>
          <pc:docMk/>
          <pc:sldMk cId="208004239" sldId="528"/>
        </pc:sldMkLst>
      </pc:sldChg>
      <pc:sldChg chg="add del">
        <pc:chgData name="Commodore St Germain" userId="420783ab-3e48-4f67-af00-cfba62042d5f" providerId="ADAL" clId="{CEEEBBB9-4CBD-4460-BC16-A8BF26476E3A}" dt="2026-06-12T16:47:48.133" v="11"/>
        <pc:sldMkLst>
          <pc:docMk/>
          <pc:sldMk cId="467404505" sldId="549"/>
        </pc:sldMkLst>
      </pc:sldChg>
      <pc:sldChg chg="add">
        <pc:chgData name="Commodore St Germain" userId="420783ab-3e48-4f67-af00-cfba62042d5f" providerId="ADAL" clId="{CEEEBBB9-4CBD-4460-BC16-A8BF26476E3A}" dt="2026-06-21T03:25:04.137" v="13"/>
        <pc:sldMkLst>
          <pc:docMk/>
          <pc:sldMk cId="3514399892" sldId="553"/>
        </pc:sldMkLst>
      </pc:sldChg>
    </pc:docChg>
  </pc:docChgLst>
</pc:chgInfo>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290.03943" units="1/cm"/>
          <inkml:channelProperty channel="Y" name="resolution" value="2064.71338" units="1/cm"/>
          <inkml:channelProperty channel="F" name="resolution" value="0" units="1/dev"/>
          <inkml:channelProperty channel="T" name="resolution" value="1" units="1/dev"/>
        </inkml:channelProperties>
      </inkml:inkSource>
      <inkml:timestamp xml:id="ts0" timeString="2026-06-11T16:39:44.271"/>
    </inkml:context>
    <inkml:brush xml:id="br0">
      <inkml:brushProperty name="width" value="0.05292" units="cm"/>
      <inkml:brushProperty name="height" value="0.05292" units="cm"/>
      <inkml:brushProperty name="color" value="#0070C0"/>
    </inkml:brush>
  </inkml:definitions>
  <inkml:trace contextRef="#ctx0" brushRef="#br0">28827 3577 24 0,'-2'-6'676'0,"-3"0"-146"0,0 0-162 0,-4-1-21 0,2 1-53 0,-2 1 6 16,-3 2-53-16,1-1-14 0,0 2-37 0,-2-1-8 0,0 3-25 15,-1 1-2-15,0 1-24 0,1 2-13 16,-1 3-16-16,0-1-4 0,2 2-9 0,1 2-17 16,1 0-19-16,0 1-8 0,2-1-9 0,4 1-10 15,-1-3-4-15,4 2-4 0,0 1-7 0,2-4-3 16,0 1-4-16,4 0 0 0,-1-2-2 0,3-2-1 16,0 2-2-16,3-4-2 0,-2 1 0 0,1 0 1 15,1 0-5-15,1-2 2 0,-1 2-4 0,1 0 3 16,-2-2 0-16,-1 2-1 0,1 0-2 0,-2 2 0 15,1 2-6-15,-1 0 0 0,-2-1 2 0,2 5 2 16,-3-1-2-16,-1 1 4 0,-1-1 1 0,0 2 0 0,-2 1 2 16,-2 0-2-16,0 3 3 0,0-1 0 15,-3-1 13-15,0 0 4 0,0-1 8 0,1-1 2 16,-2 0 4-16,-1-3-2 0,2-1 0 0,-2 0-6 16,2-1-6-16,-2-3-3 0,-2-1-2 0,9-3 2 0,-14 4-7 15,14-4-5-15,-15 0-2 0,15 0-3 0,-18-4-21 16,10 0-12-16,-1-2-30 0,-1-1-31 0,1-1-24 15,4 0-32-15,-1-3-61 0,-2 2-30 16,6 1-36-16,-2-3-61 0,2 3-72 0,2-2-74 16,2 1-290-16,-1 1-292 0</inkml:trace>
  <inkml:trace contextRef="#ctx0" brushRef="#br0" timeOffset="972.3">28918 3840 78 0,'0'0'716'0,"-1"8"-157"0,1-8-89 0,-4 5-67 0,4-5-67 0,0 0-58 0,0 0-37 0,0 0-38 0,-14-2-37 16,14 2-24-16,-4-8-17 0,3 1-14 15,0 0-13-15,1-1-16 0,0 0-7 0,0-4-15 0,2 3-9 16,0-2-10-16,0 0-7 0,4 0-6 15,-2 0-7-15,3 0-9 0,0 0 1 0,2 1-1 0,1 1-12 16,-2 0 6-16,2 2-19 0,3 1-21 0,-3 1-38 16,1 2 3-16,1-3-24 0,-1 4 13 0,3 0-11 15,-3-1 19-15,3 2-13 0,0-1 38 16,2 0-11-16,0 0 31 0,3-2-9 0,-1 1 22 16,1-1-16-16,-1 0 29 0,0 0-24 0,1 0 25 0,-3-1-14 15,0 1 27-15,-3 0 17 0,-3 0 48 0,2 1 19 16,-3-1 36-16,-1 3 4 0,-8 1 8 0,12-5 1 15,-12 5-2-15,0 0 5 0,0 0-17 0,0 0 9 16,0 0-33-16,1 8-1 0,-4-3-5 0,-4 1-4 16,2 2-1-16,-2 2-16 0,-1 0 14 0,0 2-35 15,1 1 15-15,0-3-40 0,2 2 12 0,1-1-26 16,0 0 8-16,2-2-4 0,-1 1-11 0,6-3 0 16,-2 0 0-16,0-1-4 0,4-1-11 0,-1 0-14 15,-4-5 19-15,13 2-15 0,-13-2 18 0,17-4-18 16,-8 0 15-16,0 0-15 0,2-2 22 0,-1 1 7 15,-1-1-21-15,1 1-13 0,-2 0-14 0,1-1-6 16,0 1-21-16,-3 1-23 0,-6 4-15 0,11-5-22 16,-11 5-24-16,10-7-19 0,-10 7-32 0,9-3-11 15,-9 3-36-15,0 0 1 0,0 0-58 0,11 0 35 16,-11 0-37-16,0 0 10 0,8 3-32 0,-8-3 52 16,0 0 12-16,9 7 26 0,-9-7 47 0,0 0 38 15,8 4 42-15,-8-4 48 0,5 5 43 0,-5-5 51 16,6 10 40-16,-6-10 47 0,5 7-19 0,-5-7 45 15,5 12-35-15,-4-5 42 0,1 0-60 0,-1-1 41 16,0 1-20-16,-1 1 52 0,0-8-4 0,0 11 17 16,0-11-10-16,0 14 13 0,0-14-14 0,2 9 4 15,-2-9-2-15,1 9-6 0,-1-9-24 0,0 0-14 16,4 6-5-16,-4-6-12 0,0 0-21 0,9-6-4 16,-9 6-13-16,11-9-13 0,-6 3-10 0,-1 0-16 15,3-1-6-15,-1-1 6 0,2 4 8 0,-2-5-6 16,-1 3-7-16,3 0-8 0,-2-1-2 0,-1 3-9 15,-5 4 1-15,9-8-4 0,-9 8 2 0,9-3-6 0,-9 3 1 16,0 0 13-16,9 5 6 0,-9-5-9 16,5 9 27-16,-5-9 1 0,1 11 20 0,1-4-11 15,-1 1-6-15,0-2-8 0,-1 1-9 0,2 0-4 16,0-2-10-16,0 1-5 0,-2-6-2 0,3 10-6 16,-3-10 0-16,8 4-2 0,-8-4-3 0,0 0 2 0,15-1-26 15,-15 1 22-15,14-9-22 0,-3 3 25 16,-2 1-17-16,1-3 18 0,1 1-19 0,0-1 24 15,-1-1-23-15,1 2 23 0,-1-1-21 0,0 2 22 16,0 1-21-16,-3 0 15 0,1 2-17 0,-8 3 19 0,14-3-14 16,-14 3 19-16,10 2-20 0,-10-2 31 15,8 8-26-15,-8-8 19 0,5 9-22 0,-2-2 22 16,0 0-21-16,-1-2 21 0,-2 5-4 0,2-4-24 16,-2 1-48-16,0 1-46 0,0-1-48 0,1 0-51 0,-1-7-57 15,2 12-47-15,-2-12-62 0,4 10 21 0,-4-10-53 16,5 6-63-16,-5-6-51 0,10-3-323 0,-2 0-386 15</inkml:trace>
  <inkml:trace contextRef="#ctx0" brushRef="#br0" timeOffset="1171.23">30086 3549 585 0,'0'0'600'0,"0"0"-50"0,-9 2-59 0,3 4-46 15,0 2-38-15,-2 1-34 0,0 2-17 0,-1 0-76 0,2 3-33 16,0 1-54-16,1-1-40 0,1-1-32 0,-2 2-26 15,5-3-17-15,-1-2-13 0,2 3-15 0,0-2-13 16,-1-3-8-16,2 2-11 0,0-4-13 16,0 0-13-16,-1 2-9 0,0-2-3 0,1-6 4 0,-3 12-19 15,-1-8-45-15,4-4-53 0,-11 8-35 0,3-3-27 16,-1-2-70-16,-1 0 15 0,-3 0-34 0,2-2 48 16,-3 1-58-16,2-2 2 0,-2 0-57 0,0-2-72 15,0-2-248-15,-3 0-176 0</inkml:trace>
  <inkml:trace contextRef="#ctx0" brushRef="#br0" timeOffset="2159.64">30318 3759 622 0,'-4'4'446'0,"4"-4"-35"0,-3 10-79 0,3-10 15 0,-4 12-60 0,4-5-22 0,2-1-44 16,-1 1-16-16,0-2-44 0,3 1-14 0,2-2-33 15,1 3 3-15,0-4-26 0,4-1-2 0,0 0-24 16,1-4-1-16,3 0-22 0,0 0 7 0,2-5-22 16,2 0 3-16,0 0-5 0,2-5-4 0,-2 2-18 15,1-5 12-15,2-1-15 0,-3 0 8 0,0-2-9 16,-2-1-1-16,-2 0 1 0,0-2-3 0,-3 2 3 15,-2 0-2-15,0-2 3 0,-2 3 5 0,-3-3-3 16,1 0-2-16,-4 2-1 0,1 3 0 0,-2-3 7 16,-2 4 6-16,1-2 3 0,-3 1 0 0,3 3 17 15,-2 1 11-15,-1-1-7 0,0 3-3 0,1 0-4 16,-1-1-5-16,0 3 3 0,0-2 6 0,1 3 0 16,0 2-5-16,1-2-6 0,1 7-2 0,-3-9-3 15,3 9-7-15,-4-10 0 0,4 10-2 0,-1-6-4 16,1 6 0-16,-2-7 2 0,2 7-3 0,0 0-2 15,-2-8-1-15,2 8 2 0,0 0 1 0,-2-6-4 16,2 6 4-16,0 0-2 0,0 0 1 0,-3-6 0 16,3 6 1-16,0 0 10 0,0 0 2 0,0 0 0 15,0 0 3-15,0-6 4 0,0 6-3 0,0 0 2 16,0 0 0-16,0 0 1 0,0 0-3 0,0 0-2 16,0 0-3-16,-10-3-3 0,10 3-5 0,-6 4 1 15,6-4 4-15,-11 5-6 0,5 0 2 0,-3-2 0 16,1 3 16-16,1-1 10 0,-2 1 1 0,0 0 5 15,1 0 5-15,-1-2 14 0,0 2 3 0,2 0 1 16,0 0-14-16,1-2 0 0,6-4 7 0,-13 7 4 16,13-7-31-16,-8 5 33 0,8-5-40 0,0 0 30 15,-6 4-42-15,6-4 26 0,0 0-40 0,3-9 32 16,-3 9-37-16,9-10 34 0,-2 2-38 0,1 1 36 16,1-1-37-16,2-2 36 0,1 2-41 0,-1-1 43 15,3 1-44-15,-1 1 35 0,0 1-4 0,1 1-1 16,-2 2 9-16,0 0-13 0,1 3 1 0,-3 1-5 15,4 1 6-15,-5 4-2 0,4-1 0 0,-3 3-3 16,-1 1 3-16,1 1-3 0,-1 1-1 0,-1 0 2 16,-1 0-47-16,1 0-67 0,-4 1-70 0,3-3-80 15,-4 2-90-15,3-2-74 0,-3 0-72 0,1 0-105 16,1 0-450-16,-1-2-670 0</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290.03943" units="1/cm"/>
          <inkml:channelProperty channel="Y" name="resolution" value="2064.71338" units="1/cm"/>
          <inkml:channelProperty channel="F" name="resolution" value="0" units="1/dev"/>
          <inkml:channelProperty channel="T" name="resolution" value="1" units="1/dev"/>
        </inkml:channelProperties>
      </inkml:inkSource>
      <inkml:timestamp xml:id="ts0" timeString="2026-06-11T16:40:23.336"/>
    </inkml:context>
    <inkml:brush xml:id="br0">
      <inkml:brushProperty name="width" value="0.05292" units="cm"/>
      <inkml:brushProperty name="height" value="0.05292" units="cm"/>
      <inkml:brushProperty name="color" value="#FF0000"/>
    </inkml:brush>
  </inkml:definitions>
  <inkml:trace contextRef="#ctx0" brushRef="#br0">13191 1140 459 0,'0'0'441'0,"-4"6"-83"0,3 3-54 0,1-1-55 0,0 4-39 0,0 1-37 0,0 4-3 15,1 1-24-15,1 0-20 0,-2 1-4 0,1 0 21 16,0 1-47-16,0 0 17 0,2-3-25 0,1 0 5 16,-2 0-18-16,2-1 1 0,1-1-9 0,-2-1 1 0,-1 1-4 15,2-5-10-15,-1 1 2 0,1-1-18 16,-1-1 6-16,1-1-5 0,-1 0 3 0,1 0 9 16,1-3 6-16,0 1 11 0,0-1 16 0,4-1 17 15,-1 1 3-15,1-1-16 0,1-1-5 0,1 0-9 16,1 0-10-16,2-2-5 0,1 4-12 0,3-5-8 15,0 3-7-15,1-2-4 0,3 2-4 0,3-2-7 16,0 1 6-16,4 1-4 0,1-3-2 0,0 1-3 0,10-1 0 16,-2-1-2-16,2 1-1 0,1-2 5 0,1-1-11 15,6 2 0-15,2 0-3 0,0-2-14 0,-1 0 2 16,0 3-9-16,0-5-19 0,1 4-2 0,0-1 6 16,-3-1-9-16,3 0-1 0,-3 0-22 0,3 1 5 15,-3-1-5-15,2-2 1 0,-1 2-5 0,-3-3 7 16,2 3 15-16,-2-2-1 0,1 0 2 0,-9 2-9 15,1-2 7-15,0 1 24 0,-1 1-19 0,0 0 19 16,-7 1-9-16,0 2 23 0,-2-3-16 0,0 0 26 16,-1 3-9-16,-4-1 10 0,0 1-16 0,-1-1 20 15,-2 1-17-15,-1 1 20 0,0-1-10 0,2 1 19 16,-3-1-15-16,-3 0 16 0,2 0-15 0,-3 1 12 16,2-1-19-16,-3 2 17 0,2-2-16 0,-1 0 15 15,1 0-15-15,-1 0 11 0,-2-2-28 0,4 2 9 16,-5-1-11-16,3-1 20 0,-2 0-14 0,-1 0 19 0,2 0-10 15,-4-1 6-15,1 0 10 0,-1 0 21 0,0 1 37 16,-1-3-17-16,-2 0 5 0,2 1 1 16,-2-3 5-16,-2 0 7 0,1-1-8 0,-1-2-6 0,-1 0-5 15,0-2-6-15,0-1 51 0,-2-4-76 16,0 2 59-16,1-3-86 0,-1 0 66 0,-1-1-82 16,3 0 57-16,-3 0-95 0,1 0 32 0,0 0-94 15,-1 0 0-15,0 1-61 0,1 1-79 0,-1 0-44 0,0 3-67 16,0 1-64-16,-1-1-463 0,1 1-466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4-23T19:27:05.604"/>
    </inkml:context>
    <inkml:brush xml:id="br0">
      <inkml:brushProperty name="width" value="0.05" units="cm"/>
      <inkml:brushProperty name="height" value="0.05" units="cm"/>
      <inkml:brushProperty name="color" value="#E71224"/>
    </inkml:brush>
  </inkml:definitions>
  <inkml:trace contextRef="#ctx0" brushRef="#br0">4 297 136 0 0,'0'0'16408'0'0,"-3"-20"-13775"0"0,29-11-1086 0 0,-25 30-1420 0 0,2-3 1 0 0,0 0 0 0 0,1 0 0 0 0,-1 1 0 0 0,1-1 1 0 0,6-4-1 0 0,4-4 25 0 0,-11 8-137 0 0,20-15-96 0 0,-22 18 72 0 0,4-2 28 0 0,0 1 0 0 0,0-1-1 0 0,0 1 1 0 0,-1-1 0 0 0,1 0 0 0 0,7-8 0 0 0,-3 3 81 0 0,-7 7-72 0 0,3-3 2 0 0,0 0 0 0 0,0 0 0 0 0,0 1 0 0 0,0-1 1 0 0,10-3-1 0 0,3-3 1 0 0,-16 9-47 0 0,12-5 36 0 0,-7 3-14 0 0,2-1-21 0 0,31-10-17 0 0,-38 13 30 0 0,39-10 22 0 0,29 9-68 0 0,-67 2 48 0 0,16 2 23 0 0,9 1-50 0 0,-26-2 35 0 0,17 3 1 0 0,4 2-26 0 0,-21-5-13 0 0,26 15 19 0 0,-27-15 26 0 0,2 1-27 0 0,0 0 1 0 0,1 0-1 0 0,-1 0 1 0 0,0 1-1 0 0,0-1 1 0 0,0 1-1 0 0,2 3 1 0 0,1 0-89 0 0,-4-5 78 0 0,16 21 135 0 0,-8-13-108 0 0,-9-8 20 0 0,2 1-66 0 0,0 1 14 0 0,0-1 0 0 0,0 1 1 0 0,0 0-1 0 0,-1-1 0 0 0,1 2 0 0 0,2 2 0 0 0,-3-3 107 0 0,-1-1 157 0 0,0-6-261 0 0,-1 1 0 0 0,1 0 0 0 0,0 0 0 0 0,0-1 0 0 0,0 1 0 0 0,1 0-1 0 0,-1 0 1 0 0,1 0 0 0 0,-1 0 0 0 0,1 0 0 0 0,0 1 0 0 0,3-5 0 0 0,1-2 44 0 0,-5 8-27 0 0,32-32 14 0 0,5 4 9 0 0,-36 28-16 0 0,29-17 59 0 0,26-4-57 0 0,-55 21-22 0 0,26-11 4 0 0,-6 4 31 0 0,-20 7-7 0 0,13-3-4 0 0,11-1-1 0 0,-24 5-24 0 0,1-1 6 0 0,10-1 28 0 0,-10 1-10 0 0,50 1-26 0 0,-50 0 45 0 0,7 9-20 0 0,18 16-11 0 0,-27-23 113 0 0,3 2-77 0 0,-1 0 1 0 0,1 0-1 0 0,-1 1 0 0 0,0 0 1 0 0,4 8-1 0 0,-6-10-40 0 0,17 41 37 0 0,-18-43-5 0 0,5 12-30 0 0,4 4-20 0 0,-8-15 47 0 0,6 16-52 0 0,-1-7 51 0 0,-6-11-8 0 0,1 1 0 0 0,-1 0-1 0 0,0-1 1 0 0,1 1 0 0 0,-1-1 0 0 0,1 1-1 0 0,-1-1 1 0 0,1 0 0 0 0,-1 1-1 0 0,1-1 1 0 0,-1 1 0 0 0,1-1-1 0 0,-1 0 1 0 0,1 1 0 0 0,-1-1 0 0 0,1 0-1 0 0,0 0 1 0 0,-1 1 0 0 0,1-1-1 0 0,-1 0 1 0 0,2 0 0 0 0,6-9-37 0 0,-1-1 49 0 0,-6 8-15 0 0,9-6-5 0 0,2 0-11 0 0,0 0-1 0 0,1 1 1 0 0,16-7 0 0 0,-27 13 30 0 0,38-13-159 0 0,-30 11 133 0 0,2 0-50 0 0,1-1 1 0 0,-1 2-1 0 0,17-2 1 0 0,-26 5 58 0 0,12-1 23 0 0,24-5-70 0 0,33 2 32 0 0,-69 3 0 0 0,55 10-24 0 0,-56-9 29 0 0,25 5-161 0 0,17 11-124 0 0,-43-16 273 0 0,4 1-55 0 0,0-1 68 0 0,0 1 0 0 0,-1 0 0 0 0,1 0 0 0 0,0 0 0 0 0,-1 1 0 0 0,7 4 0 0 0,-9-6 15 0 0,-1 0-8 0 0,-1-1 0 0 0,1 0 0 0 0,0 1 0 0 0,0-1 0 0 0,0 1 0 0 0,0-1 0 0 0,-1 1 0 0 0,1-1 0 0 0,0 1 0 0 0,0 0 0 0 0,-1-1 1 0 0,1 1-1 0 0,-1 0 0 0 0,1 0 0 0 0,0-1 0 0 0,-1 1 0 0 0,1 1 0 0 0,20 21-11 0 0,18 14 67 0 0,-38-36-52 0 0,2 3-2393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4-23T19:27:07.444"/>
    </inkml:context>
    <inkml:brush xml:id="br0">
      <inkml:brushProperty name="width" value="0.05" units="cm"/>
      <inkml:brushProperty name="height" value="0.05" units="cm"/>
      <inkml:brushProperty name="color" value="#E71224"/>
    </inkml:brush>
  </inkml:definitions>
  <inkml:trace contextRef="#ctx0" brushRef="#br0">265 0 612 0 0,'-17'6'11397'0'0,"29"23"-9867"0"0,-11-24-1283 0 0,3 7 90 0 0,-2-3-38 0 0,1 0-1 0 0,1 0 1 0 0,6 15 0 0 0,-9-23-190 0 0,-1 2-54 0 0,0 0 0 0 0,0 0 1 0 0,1-1-1 0 0,-1 1 1 0 0,0 0-1 0 0,1-1 0 0 0,0 1 1 0 0,-1 0-1 0 0,3 3 1 0 0,1 8 52 0 0,-3-12-61 0 0,1 7-40 0 0,-1-7 95 0 0,0 1 0 0 0,0-1 0 0 0,-1 0 0 0 0,1 1-1 0 0,0-1 1 0 0,-1 1 0 0 0,0-1 0 0 0,0 1 0 0 0,0-1 0 0 0,0 1 0 0 0,0-1 0 0 0,0 4 0 0 0,-2-5-2 0 0,0 0 1 0 0,-1 0 0 0 0,1 0-1 0 0,0-1 1 0 0,0 1 0 0 0,0 0-1 0 0,-1-1 1 0 0,1 1 0 0 0,0-1-1 0 0,0 0 1 0 0,-1 0 0 0 0,1 0-1 0 0,0 0 1 0 0,-5-1 0 0 0,5 1 158 0 0,-22 1-110 0 0,-21 7 416 0 0,41-8-395 0 0,-33 0 626 0 0,33 0-636 0 0,-31-3 146 0 0,18 1-126 0 0,-46-5 148 0 0,60 6-292 0 0,-15 1-18 0 0,14 0-20 0 0,-5-1-229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4-23T19:27:08.999"/>
    </inkml:context>
    <inkml:brush xml:id="br0">
      <inkml:brushProperty name="width" value="0.05" units="cm"/>
      <inkml:brushProperty name="height" value="0.05" units="cm"/>
      <inkml:brushProperty name="color" value="#E71224"/>
    </inkml:brush>
  </inkml:definitions>
  <inkml:trace contextRef="#ctx0" brushRef="#br0">4 7 1548 0 0,'-4'-6'8754'0'0,"9"28"-7976"0"0,1-1 0 0 0,10 29 0 0 0,1-2 106 0 0,-8-23-497 0 0,4 19 54 0 0,3 0-234 0 0,-16-43-186 0 0,7 14-432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4-23T19:27:09.914"/>
    </inkml:context>
    <inkml:brush xml:id="br0">
      <inkml:brushProperty name="width" value="0.05" units="cm"/>
      <inkml:brushProperty name="height" value="0.05" units="cm"/>
      <inkml:brushProperty name="color" value="#E71224"/>
    </inkml:brush>
  </inkml:definitions>
  <inkml:trace contextRef="#ctx0" brushRef="#br0">9 2 888 0 0,'-8'5'10897'0'0,"37"-10"-10137"0"0,-25 5-668 0 0,13 0 351 0 0,-14-1-414 0 0,1 1 1 0 0,-1 0-1 0 0,0 0 1 0 0,0 0-1 0 0,1 1 1 0 0,-1-1-1 0 0,0 1 0 0 0,0 0 1 0 0,0-1-1 0 0,0 1 1 0 0,4 3-1 0 0,-4-4-33 0 0,-2 2 19 0 0,1-1 0 0 0,0 0-1 0 0,-1 1 1 0 0,1-1 0 0 0,-1 1 0 0 0,0-1-1 0 0,1 1 1 0 0,-1 0 0 0 0,0-1 0 0 0,0 1-1 0 0,0 0 1 0 0,0 0 0 0 0,0 0 0 0 0,-1 0-1 0 0,1 0 1 0 0,-1 0 0 0 0,2 4 0 0 0,-3 10 473 0 0,-1 0 0 0 0,0 0 1 0 0,-1 0-1 0 0,0-1 0 0 0,-2 1 1 0 0,-6 15-1 0 0,7-17-326 0 0,3-10-61 0 0,0 0 1 0 0,0 0-1 0 0,1 0 0 0 0,-1 0 0 0 0,1 0 1 0 0,0 0-1 0 0,0 0 0 0 0,1 0 1 0 0,-1 0-1 0 0,1 0 0 0 0,0-1 0 0 0,0 1 1 0 0,2 4-1 0 0,-3-6 39 0 0,8 7 547 0 0,18-3 8 0 0,-22-6-591 0 0,18-2-127 0 0,-16 2-418 0 0,-1 0-1 0 0,1-1 1 0 0,-1 0 0 0 0,1 0-1 0 0,-1 0 1 0 0,8-4 0 0 0,16-7-8692 0 0,-26 11 7826 0 0,4-3-3056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4-23T19:27:12.224"/>
    </inkml:context>
    <inkml:brush xml:id="br0">
      <inkml:brushProperty name="width" value="0.05" units="cm"/>
      <inkml:brushProperty name="height" value="0.05" units="cm"/>
      <inkml:brushProperty name="color" value="#E71224"/>
    </inkml:brush>
  </inkml:definitions>
  <inkml:trace contextRef="#ctx0" brushRef="#br0">6 73 436 0 0,'0'0'13873'0'0,"-1"0"-13794"0"0,1 0 0 0 0,-1 0-1 0 0,1-1 1 0 0,0 1 0 0 0,0 0 0 0 0,-1-1-1 0 0,1 1 1 0 0,0 0 0 0 0,-1-1-1 0 0,1 1 1 0 0,0 0 0 0 0,0-1-1 0 0,0 1 1 0 0,-1 0 0 0 0,1-1 0 0 0,0 1-1 0 0,0-1 1 0 0,0 1 0 0 0,0 0-1 0 0,0-1 1 0 0,0 1 0 0 0,0-1-1 0 0,0 0 1 0 0,6-5 24 0 0,0-1 0 0 0,1 1 0 0 0,0 0 1 0 0,0 1-1 0 0,0 0 0 0 0,1 0 0 0 0,-1 0 0 0 0,1 1 0 0 0,0 0 0 0 0,14-4 0 0 0,-20 8-112 0 0,1-1-8 0 0,30-1-46 0 0,-29 3-1 0 0,19 15-85 0 0,-22-13 202 0 0,1 0 1 0 0,-1 1 0 0 0,-1-1 0 0 0,1 0 0 0 0,0 1-1 0 0,-1-1 1 0 0,1 0 0 0 0,-1 1 0 0 0,0-1 0 0 0,0 1-1 0 0,-1-1 1 0 0,1 1 0 0 0,-1-1 0 0 0,1 0 0 0 0,-1 1-1 0 0,0-1 1 0 0,-3 6 0 0 0,-2 11 248 0 0,3-8-202 0 0,0 6-12 0 0,3-16-96 0 0,24 23 48 0 0,-10-16-30 0 0,-1-1 44 0 0,0 1 0 0 0,0 1 0 0 0,13 13 0 0 0,-23-20-42 0 0,0 0 0 0 0,0 1 0 0 0,-1-1 0 0 0,1 1 0 0 0,-1 0 0 0 0,1 0 0 0 0,-1 0 0 0 0,0 0 0 0 0,-1 0 0 0 0,1 0 0 0 0,-1 1 0 0 0,0-1 0 0 0,0 0 0 0 0,0 1 0 0 0,0-1 0 0 0,-1 5 0 0 0,0-4 18 0 0,-1-1 0 0 0,0 1 1 0 0,0-1-1 0 0,0 0 0 0 0,0 1 0 0 0,-1-1 1 0 0,1 0-1 0 0,-1 0 0 0 0,0 0 0 0 0,0 0 1 0 0,-1 0-1 0 0,1-1 0 0 0,-1 1 0 0 0,0-1 1 0 0,0 1-1 0 0,0-1 0 0 0,0 0 0 0 0,-1 0 1 0 0,1-1-1 0 0,-1 1 0 0 0,0-1 1 0 0,0 1-1 0 0,0-1 0 0 0,0 0 0 0 0,0-1 1 0 0,0 1-1 0 0,-5 1 0 0 0,7-3-215 0 0,-6 4 394 0 0,-27-2-12280 0 0,33-2 10962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4-23T19:27:20.874"/>
    </inkml:context>
    <inkml:brush xml:id="br0">
      <inkml:brushProperty name="width" value="0.05" units="cm"/>
      <inkml:brushProperty name="height" value="0.05" units="cm"/>
      <inkml:brushProperty name="color" value="#E71224"/>
    </inkml:brush>
  </inkml:definitions>
  <inkml:trace contextRef="#ctx0" brushRef="#br0">4071 476 1524 0 0,'6'5'14846'0'0,"-8"-47"-12200"0"0,0 38-2608 0 0,1 0 0 0 0,-1 0 1 0 0,0 1-1 0 0,-1-1 1 0 0,1 1-1 0 0,0-1 0 0 0,-1 1 1 0 0,-3-3-1 0 0,-11-16-9 0 0,13 16-19 0 0,-1 0 0 0 0,1 0 0 0 0,-1 1 0 0 0,-1-1 0 0 0,-5-4 0 0 0,7 7 3 0 0,2 1-46 0 0,2 1 32 0 0,-2-1-1 0 0,1 1 1 0 0,0-1-1 0 0,0 1 0 0 0,0-1 1 0 0,-1 1-1 0 0,1-1 1 0 0,-1 1-1 0 0,1 0 1 0 0,-1 0-1 0 0,1 0 0 0 0,-1 0 1 0 0,-3-1-1 0 0,-11-10 0 0 0,2 0 42 0 0,13 11-57 0 0,-14-6 48 0 0,-30-15-45 0 0,43 21 36 0 0,-40-13-69 0 0,-16 3-7 0 0,55 10 67 0 0,-17-1-55 0 0,13 2 52 0 0,-6 0-53 0 0,1 0 1 0 0,-23 3-1 0 0,33-2 55 0 0,-37 28-278 0 0,36-26 247 0 0,1 0 0 0 0,-1 0 1 0 0,0 0-1 0 0,1 1 0 0 0,0-1 0 0 0,0 1 0 0 0,0-1 0 0 0,-1 5 0 0 0,2-6-3 0 0,-1-1 3 0 0,1 1 0 0 0,0-1 1 0 0,-1 1-1 0 0,1 0 1 0 0,0-1-1 0 0,0 1 0 0 0,0 0 1 0 0,0 0-1 0 0,0-1 1 0 0,0 1-1 0 0,0 0 0 0 0,0 4 1 0 0,-6 8 11 0 0,5-10-37 0 0,0-1 1 0 0,1 1-1 0 0,-1 0 0 0 0,1-1 1 0 0,0 1-1 0 0,0 0 1 0 0,-1 6-1 0 0,-3 8-78 0 0,5-15 110 0 0,-8 28-47 0 0,6-24 55 0 0,-2 11 50 0 0,4-18-41 0 0,0 1-1 0 0,0-1 0 0 0,0 0 0 0 0,0 0 1 0 0,0 0-1 0 0,0 1 0 0 0,0-1 0 0 0,0 0 1 0 0,0 0-1 0 0,0 0 0 0 0,0 1 0 0 0,0-1 1 0 0,0 0-1 0 0,-1 0 0 0 0,1 0 0 0 0,0 0 1 0 0,0 1-1 0 0,0-1 0 0 0,0 0 0 0 0,0 0 1 0 0,-1 0-1 0 0,1 0 0 0 0,0 0 0 0 0,0 1 1 0 0,0-1-1 0 0,0 0 0 0 0,-1 0 0 0 0,1 0 1 0 0,0 0-1 0 0,0 0 0 0 0,0 0 0 0 0,-1 0 0 0 0,1 0 1 0 0,0 0-1 0 0,0 0 0 0 0,-1 0 0 0 0,1 0 1 0 0,0 0-1 0 0,0 0 0 0 0,0 0 0 0 0,-1 0 1 0 0,1 0-1 0 0,0 0 0 0 0,0 0 0 0 0,0 0 1 0 0,-1 0-1 0 0,1 0 0 0 0,0 0 0 0 0,0 0 1 0 0,0-1-1 0 0,-1 1 0 0 0,1 0 0 0 0,-1-1-4 0 0,-4-10 28 0 0,2 2-20 0 0,-3-10 10 0 0,-8-20 156 0 0,13 37-135 0 0,-23-41-36 0 0,14 26-2 0 0,-1 1 1 0 0,-1 0 0 0 0,-1 0-1 0 0,0 1 1 0 0,-1 1-1 0 0,0 0 1 0 0,-1 1 0 0 0,-23-15-1 0 0,15 11-28 0 0,17 12 26 0 0,0 0 0 0 0,-1 0 0 0 0,0 1 0 0 0,-9-5 0 0 0,14 8-11 0 0,-2-1 2 0 0,1-1-1 0 0,-1 1 1 0 0,0 0 0 0 0,0 0 0 0 0,0 0 0 0 0,0 1-1 0 0,-5-2 1 0 0,3 1-34 0 0,-7-2-49 0 0,0 0 0 0 0,-1 1-1 0 0,-21-2 1 0 0,32 5 71 0 0,-20 2-168 0 0,-19 5 19 0 0,39-7 106 0 0,-16 5-208 0 0,-33 21-397 0 0,51-25 619 0 0,-31 30-503 0 0,11 14 62 0 0,20-43 434 0 0,-3 9-268 0 0,2-3 242 0 0,-2 45-93 0 0,4-51 168 0 0,-7 36 101 0 0,-41-100 28 0 0,43 54-102 0 0,0 0-1 0 0,-1 0 0 0 0,0 0 0 0 0,0 1 0 0 0,0 0 1 0 0,-16-12-1 0 0,-10-13 12 0 0,24 25 1 0 0,-1-1 1 0 0,0 1 0 0 0,0 1 0 0 0,0 0-1 0 0,-1 0 1 0 0,-13-5 0 0 0,7 2 57 0 0,14 8-53 0 0,-48-12 68 0 0,2 9 16 0 0,45 4-90 0 0,-28 4-49 0 0,29-3 17 0 0,-1-1 1 0 0,1 1-1 0 0,0 0 0 0 0,-1-1 0 0 0,1 1 0 0 0,0 0 1 0 0,0 1-1 0 0,0-1 0 0 0,0 0 0 0 0,0 1 0 0 0,0-1 1 0 0,0 1-1 0 0,-2 1 0 0 0,-5 5-40 0 0,7-7 26 0 0,-30 33-70 0 0,-28 48-171 0 0,59-81 265 0 0,-16 29-190 0 0,0 6 70 0 0,16-35 70 0 0,-14 34-59 0 0,-9 47-68 0 0,24-80 172 0 0,-10 25 599 0 0,1-41-613 0 0,9 12 14 0 0,-4-9-36 0 0,-18-66 71 0 0,14 52-48 0 0,-15-21 43 0 0,21 42-14 0 0,-1-4-2 0 0,-2 1 0 0 0,1-1 0 0 0,-1 1 1 0 0,1 1-1 0 0,-2-1 0 0 0,1 1 0 0 0,-1-1 1 0 0,0 2-1 0 0,-1-1 0 0 0,-12-8 0 0 0,18 13-5 0 0,-41-24 84 0 0,41 24-97 0 0,-12-5 10 0 0,-46-6-58 0 0,56 11 36 0 0,0 1 28 0 0,-34 0-58 0 0,34 0 41 0 0,0 0 30 0 0,-55 4-25 0 0,55-4 8 0 0,-47 9-36 0 0,5 7-64 0 0,28-3 27 0 0,15-12 35 0 0,-21 25-58 0 0,19-20 84 0 0,-17 33-3 0 0,20-38 8 0 0,-10 24-20 0 0,3-1-6 0 0,-12 33 38 0 0,20-55-13 0 0,-1 0-4 0 0,-2 4 2 0 0,3-4-2 0 0,-1-3 7 0 0,1 1 0 0 0,0 0 0 0 0,0 0 1 0 0,0 0-1 0 0,0 0 1 0 0,0 0-1 0 0,0 0 1 0 0,-1 0-1 0 0,1 0 1 0 0,0 0-1 0 0,0 0 1 0 0,0 0-1 0 0,0 0 1 0 0,0 0-1 0 0,-1 0 0 0 0,1 0 1 0 0,0 0-1 0 0,0 0 1 0 0,0 0-1 0 0,0 0 1 0 0,0 0-1 0 0,0 1 1 0 0,0-1-1 0 0,-1 0 1 0 0,1 0-1 0 0,0 0 1 0 0,0 0-1 0 0,0 0 0 0 0,0 0 1 0 0,0 0-1 0 0,0 0 1 0 0,0 0-1 0 0,0 1 1 0 0,-1-1-1 0 0,1 0 1 0 0,0 0-1 0 0,0 0 1 0 0,0 0-1 0 0,0 0 1 0 0,0 0-1 0 0,0 0 1 0 0,0 1-1 0 0,-10-25 41 0 0,-5-24-60 0 0,-1-5 129 0 0,2 10-64 0 0,14 41-35 0 0,-20-43 14 0 0,17 39-67 0 0,-1 0-1 0 0,-1 1 1 0 0,1-1 0 0 0,-1 1 0 0 0,0 1 0 0 0,0-1 0 0 0,0 1 0 0 0,-1-1-1 0 0,1 1 1 0 0,-13-6 0 0 0,-13-5-13 0 0,-33-11 0 0 0,50 21 53 0 0,12 4-27 0 0,-47-13 72 0 0,43 13-59 0 0,0 0 0 0 0,-1 1 0 0 0,1-1 0 0 0,0 1 0 0 0,-1 1 0 0 0,1-1 0 0 0,0 1 0 0 0,0 0 0 0 0,0 0 0 0 0,-10 4 0 0 0,15-4 10 0 0,-45 26-68 0 0,38-21 55 0 0,-1 1 0 0 0,1 0 1 0 0,-9 9-1 0 0,16-14 1 0 0,-27 29-59 0 0,-20 81 31 0 0,47-111 44 0 0,-8 39-80 0 0,5-31 64 0 0,-10 46 2 0 0,13-47-1 0 0,-11 24 4 0 0,11-31 49 0 0,1 7-43 0 0,0-7 10 0 0,0-8-7 0 0,0 5-8 0 0,-1 1 13 0 0,0-1 0 0 0,0 0 0 0 0,0 1 1 0 0,0-1-1 0 0,0 0 0 0 0,1 0 0 0 0,-1 0 0 0 0,1 1 0 0 0,-1-1 0 0 0,0-4 0 0 0,-1-2 43 0 0,-38-85 10 0 0,40 91-46 0 0,-31-36 0 0 0,19 27-25 0 0,-21-20 74 0 0,30 28-61 0 0,1 0 0 0 0,-1 1 0 0 0,0 0 0 0 0,-1-1 0 0 0,1 1-1 0 0,0 0 1 0 0,-1 0 0 0 0,1 1 0 0 0,-1-1 0 0 0,-5-1 0 0 0,0-1 10 0 0,-49-15-28 0 0,52 18-1 0 0,4 0 2 0 0,-68-14 31 0 0,54 14-26 0 0,0 0 0 0 0,-32 5 0 0 0,45-4 9 0 0,-39 18-51 0 0,21-7 64 0 0,20-10-19 0 0,-29 31-124 0 0,5 10 102 0 0,22-37 29 0 0,0 1-1 0 0,0 0 1 0 0,1 0 0 0 0,0 0 0 0 0,0 0 0 0 0,-2 11 0 0 0,-6 17-3 0 0,9-33 4 0 0,0 1-10 0 0,-3 13-5 0 0,5-13 15 0 0,-1 0 0 0 0,-11 29 135 0 0,5-11-163 0 0,-2 9 1188 0 0,-6-61-1159 0 0,12 21-9 0 0,0 1 0 0 0,-1-1 1 0 0,0 0-1 0 0,-9-19 0 0 0,1 1 5 0 0,10 25 17 0 0,0 1 0 0 0,0-1 0 0 0,0 0 1 0 0,0 0-1 0 0,-1 1 0 0 0,0-1 0 0 0,-2-3 0 0 0,-6-16-52 0 0,9 18 29 0 0,0-1 0 0 0,-1 1 0 0 0,0-1 0 0 0,0 1-1 0 0,-4-6 1 0 0,-1-4-28 0 0,-11-23-203 0 0,18 36 204 0 0,-16-31 8 0 0,-1-4-18 0 0,17 35 20 0 0,-29-25-137 0 0,0 7 94 0 0,27 19 77 0 0,-10-6 0 0 0,-23-6-22 0 0,32 12 34 0 0,-10-5 1 0 0,1 5-10 0 0,8 1-21 0 0,-15-4-33 0 0,6 2 56 0 0,10 2 1 0 0,0 0-22 0 0,-13-1 17 0 0,13 0-14 0 0,-1 1-9 0 0,-10 0 28 0 0,11 0-14 0 0,0 0-13 0 0,-27 2 16 0 0,28-2 10 0 0,-17 4-40 0 0,-25 1 9 0 0,41-5 16 0 0,0 1-4 0 0,-10 1-8 0 0,10-1 18 0 0,-41 24-87 0 0,38-20 79 0 0,2 0 1 0 0,-1 0-1 0 0,0 0 0 0 0,-6 12 0 0 0,10-16 0 0 0,-17 29-43 0 0,13-23 47 0 0,0 1 1 0 0,0 0-1 0 0,1 0 1 0 0,0 0-1 0 0,0 1 1 0 0,1-1-1 0 0,-5 18 0 0 0,8-24-12 0 0,-16 39-34 0 0,16-40 53 0 0,-9 36-96 0 0,-4-1 27 0 0,12-34 60 0 0,1 0 7 0 0,-2 5 2 0 0,2-5 2 0 0,-2 4-4397 0 0,4-14-1162 0 0,0-1 2886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4-23T19:27:21.955"/>
    </inkml:context>
    <inkml:brush xml:id="br0">
      <inkml:brushProperty name="width" value="0.05" units="cm"/>
      <inkml:brushProperty name="height" value="0.05" units="cm"/>
      <inkml:brushProperty name="color" value="#E71224"/>
    </inkml:brush>
  </inkml:definitions>
  <inkml:trace contextRef="#ctx0" brushRef="#br0">0 0 940 0 0,'0'0'5694'0'0,"1"13"-3469"0"0,82 178 1533 0 0,-39-97-3061 0 0,-26-48-533 0 0,-17-44-128 0 0,16 37 1634 0 0,3-44-1637 0 0,-9-1-38 0 0,-6 3 9 0 0,0-1 0 0 0,-1 1-1 0 0,1-1 1 0 0,0 0 0 0 0,-1 0 0 0 0,0 0-1 0 0,5-6 1 0 0,3-4 0 0 0,38-24 16 0 0,3 0-29 0 0,10-1-118 0 0,-62 38 13 0 0,4-2-309 0 0,11-5-7975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4-23T19:27:23.107"/>
    </inkml:context>
    <inkml:brush xml:id="br0">
      <inkml:brushProperty name="width" value="0.05" units="cm"/>
      <inkml:brushProperty name="height" value="0.05" units="cm"/>
      <inkml:brushProperty name="color" value="#E71224"/>
    </inkml:brush>
  </inkml:definitions>
  <inkml:trace contextRef="#ctx0" brushRef="#br0">1 12 968 0 0,'0'0'3134'0'0,"-1"-12"2019"0"0,4 19-4872 0 0,0 0 1 0 0,-1 0-1 0 0,0 0 1 0 0,0 1-1 0 0,0-1 0 0 0,-1 0 1 0 0,-1 1-1 0 0,1-1 1 0 0,-1 1-1 0 0,-1 8 1 0 0,4 33 562 0 0,9 31-550 0 0,-12-78-352 0 0,2 8 26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4-23T19:27:24.144"/>
    </inkml:context>
    <inkml:brush xml:id="br0">
      <inkml:brushProperty name="width" value="0.05" units="cm"/>
      <inkml:brushProperty name="height" value="0.05" units="cm"/>
      <inkml:brushProperty name="color" value="#E71224"/>
    </inkml:brush>
  </inkml:definitions>
  <inkml:trace contextRef="#ctx0" brushRef="#br0">1 7 180 0 0,'0'0'4084'0'0,"20"-2"-677"0"0,11-1-1984 0 0,-28 3-1065 0 0,0 0-26 0 0,4-1-187 0 0,-1 1 0 0 0,1 0-1 0 0,0 0 1 0 0,0 0-1 0 0,-1 1 1 0 0,1 0 0 0 0,-1 1-1 0 0,1-1 1 0 0,-1 1 0 0 0,1 0-1 0 0,-1 1 1 0 0,0 0 0 0 0,0 0-1 0 0,0 0 1 0 0,0 0 0 0 0,-1 1-1 0 0,0 0 1 0 0,8 7-1 0 0,-10-8-79 0 0,-1 0-1 0 0,0 0 0 0 0,0 1 0 0 0,0-1 0 0 0,0 0 1 0 0,-1 0-1 0 0,1 1 0 0 0,-1-1 0 0 0,0 1 0 0 0,0 0 0 0 0,0-1 1 0 0,0 1-1 0 0,-1 0 0 0 0,1-1 0 0 0,-1 1 0 0 0,0 0 1 0 0,0-1-1 0 0,-1 7 0 0 0,-1-3 240 0 0,1 1-1 0 0,-1-1 1 0 0,-1 1 0 0 0,1-1 0 0 0,-1 0-1 0 0,0 0 1 0 0,-1 0 0 0 0,-6 9 0 0 0,9-15-60 0 0,-1 6 171 0 0,1-7-358 0 0,1 1 1 0 0,-1 0-1 0 0,1 0 0 0 0,-1 0 1 0 0,1-1-1 0 0,-1 1 0 0 0,1 0 1 0 0,0 0-1 0 0,-1 0 0 0 0,1 0 1 0 0,0 0-1 0 0,0 0 0 0 0,0 0 1 0 0,0 0-1 0 0,0 0 0 0 0,-1 0 1 0 0,2-1-1 0 0,-1 1 0 0 0,0 0 1 0 0,0 0-1 0 0,0 0 0 0 0,0 0 1 0 0,1 0-1 0 0,-1 0 0 0 0,0 0 1 0 0,1 0-1 0 0,0 1 0 0 0,3 0 44 0 0,0 1-1 0 0,-1-2 0 0 0,1 1 0 0 0,1 0 1 0 0,-1-1-1 0 0,0 1 0 0 0,0-1 1 0 0,1-1-1 0 0,-1 1 0 0 0,0 0 0 0 0,1-1 1 0 0,7 0-1 0 0,62-10-2916 0 0,-27 3-7127 0 0,-34 5 5052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4-23T19:27:25.354"/>
    </inkml:context>
    <inkml:brush xml:id="br0">
      <inkml:brushProperty name="width" value="0.05" units="cm"/>
      <inkml:brushProperty name="height" value="0.05" units="cm"/>
      <inkml:brushProperty name="color" value="#E71224"/>
    </inkml:brush>
  </inkml:definitions>
  <inkml:trace contextRef="#ctx0" brushRef="#br0">10 66 24 0 0,'0'0'8741'0'0,"-10"-7"-5252"0"0,19 0-3227 0 0,0 0 0 0 0,0 0 0 0 0,1 1 0 0 0,0 0 0 0 0,0 1 0 0 0,0 0 0 0 0,1 0 1 0 0,11-3-1 0 0,-19 8-258 0 0,-3 0-4 0 0,0 0-1 0 0,0 0 1 0 0,1 0 0 0 0,-1 1-1 0 0,0-1 1 0 0,1 0-1 0 0,-1 0 1 0 0,0 0-1 0 0,1 0 1 0 0,-1 0 0 0 0,0 0-1 0 0,1 0 1 0 0,-1 0-1 0 0,0 0 1 0 0,1 0-1 0 0,-1 0 1 0 0,1 0 0 0 0,-1 0-1 0 0,0 0 1 0 0,1 0-1 0 0,-1 0 1 0 0,0 0 0 0 0,1 0-1 0 0,-1 0 1 0 0,0-1-1 0 0,1 1 1 0 0,-1 0-1 0 0,1-1 5 0 0,0 1 1 0 0,0 0-1 0 0,0-1 0 0 0,-1 1 0 0 0,1 0 0 0 0,0 0 0 0 0,0 0 0 0 0,0 0 0 0 0,-1 0 1 0 0,1 0-1 0 0,0 0 0 0 0,0 0 0 0 0,0 0 0 0 0,0 0 0 0 0,0 0 0 0 0,1 1 0 0 0,0-1 4 0 0,-1 0-6 0 0,1 0 0 0 0,-1 1 0 0 0,1-1 0 0 0,-1 0 0 0 0,0 1 0 0 0,1 0 0 0 0,-1-1 0 0 0,0 1 0 0 0,0 0 0 0 0,1-1 0 0 0,-1 1 0 0 0,0 0 0 0 0,0 0 0 0 0,0 0 0 0 0,0 0-1 0 0,0 0 1 0 0,0 0 0 0 0,0 0 0 0 0,0 0 0 0 0,0 1 0 0 0,-1-1 0 0 0,1 0 0 0 0,0 0 0 0 0,0 3 0 0 0,2-1 7 0 0,0 1-2 0 0,-1 19 28 0 0,-4 45 722 0 0,2-66-742 0 0,0 1-9 0 0,0-1 1 0 0,-1 1 0 0 0,1 0-1 0 0,0-1 1 0 0,0 1 0 0 0,0-1-1 0 0,1 1 1 0 0,-1-1 0 0 0,1 1-1 0 0,-1 0 1 0 0,1-1 0 0 0,1 4-1 0 0,49 18 4 0 0,-18-10 30 0 0,-32-13-35 0 0,0 0 0 0 0,0 0 0 0 0,1 0 0 0 0,-1 0 0 0 0,0 0 0 0 0,0 0 0 0 0,0 0 0 0 0,0 1 0 0 0,0-1 0 0 0,0 0 0 0 0,0 0 0 0 0,-1 1 0 0 0,1-1 0 0 0,0 1 0 0 0,-1-1 0 0 0,1 1 0 0 0,-1-1-1 0 0,1 1 1 0 0,-1-1 0 0 0,0 1 0 0 0,0-1 0 0 0,1 1 0 0 0,-1-1 0 0 0,0 1 0 0 0,-1-1 0 0 0,1 1 0 0 0,0 0 0 0 0,-1 1 0 0 0,0 2 45 0 0,0 0 0 0 0,0 0 0 0 0,-1-1 1 0 0,0 1-1 0 0,0 0 0 0 0,-4 6 0 0 0,4-8-54 0 0,0-1-1 0 0,0 1 1 0 0,0-1 0 0 0,0 1-1 0 0,-1-1 1 0 0,1 0 0 0 0,-1 0-1 0 0,1 0 1 0 0,-1 0 0 0 0,0 0-1 0 0,0-1 1 0 0,0 1 0 0 0,0-1-1 0 0,0 0 1 0 0,0 0-1 0 0,0 0 1 0 0,0 0 0 0 0,0 0-1 0 0,-4 0 1 0 0,-5-1-1313 0 0,-1 1 0 0 0,1-2 0 0 0,-23-3 0 0 0,8 1-4154 0 0,12 1 2515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4-23T19:27:26.270"/>
    </inkml:context>
    <inkml:brush xml:id="br0">
      <inkml:brushProperty name="width" value="0.05" units="cm"/>
      <inkml:brushProperty name="height" value="0.05" units="cm"/>
      <inkml:brushProperty name="color" value="#E71224"/>
    </inkml:brush>
  </inkml:definitions>
  <inkml:trace contextRef="#ctx0" brushRef="#br0">7 0 1912 0 0,'0'0'7069'0'0,"-6"9"-5160"0"0,13 15-695 0 0,0-1-1 0 0,2 0 0 0 0,0-1 1 0 0,24 39-1 0 0,-33-60-1183 0 0,0 0-1 0 0,1 0 1 0 0,-1 0 0 0 0,1 0 0 0 0,-1 0 0 0 0,1 0-1 0 0,-1-1 1 0 0,1 1 0 0 0,0 0 0 0 0,-1 0 0 0 0,1 0-1 0 0,0-1 1 0 0,0 1 0 0 0,0 0 0 0 0,0-1 0 0 0,-1 1-1 0 0,1 0 1 0 0,0-1 0 0 0,0 1 0 0 0,0-1 0 0 0,0 0-1 0 0,0 1 1 0 0,0-1 0 0 0,0 0 0 0 0,1 0 0 0 0,-1 1-1 0 0,0-1 1 0 0,0 0 0 0 0,0 0 0 0 0,0 0 0 0 0,0 0-1 0 0,0-1 1 0 0,0 1 0 0 0,0 0 0 0 0,0 0 0 0 0,0-1-1 0 0,0 1 1 0 0,0 0 0 0 0,0-1 0 0 0,0 1 0 0 0,0-1-1 0 0,0 1 1 0 0,0-1 0 0 0,1 0 0 0 0,3-4 30 0 0,1 0 0 0 0,-1 0-1 0 0,0-1 1 0 0,-1 0 0 0 0,6-7 0 0 0,-3 3 77 0 0,34-42-170 0 0,-39 51 52 0 0,-2 0-21 0 0,1 1 0 0 0,0-1 0 0 0,0 1 0 0 0,-1-1 0 0 0,1 1 0 0 0,0 0 0 0 0,0-1 0 0 0,0 1 0 0 0,0 0 0 0 0,0 0 0 0 0,0-1 0 0 0,0 1 0 0 0,-1 0 0 0 0,1 0 0 0 0,1 0 0 0 0,1 2 4 0 0,0 0-1 0 0,-1 0 1 0 0,1 0-1 0 0,-1 0 0 0 0,0 0 1 0 0,0 0-1 0 0,0 1 0 0 0,0-1 1 0 0,0 1-1 0 0,0-1 1 0 0,-1 1-1 0 0,1 0 0 0 0,-1 0 1 0 0,0-1-1 0 0,2 6 1 0 0,11 54 8 0 0,-13-50-26 0 0,1-1 1 0 0,1 0-1 0 0,5 17 1 0 0,3 25-510 0 0,-11-51 303 0 0,4 4 135 0 0,-4 19-11740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4-23T19:27:27.044"/>
    </inkml:context>
    <inkml:brush xml:id="br0">
      <inkml:brushProperty name="width" value="0.05" units="cm"/>
      <inkml:brushProperty name="height" value="0.05" units="cm"/>
      <inkml:brushProperty name="color" value="#E71224"/>
    </inkml:brush>
  </inkml:definitions>
  <inkml:trace contextRef="#ctx0" brushRef="#br0">33 1 888 0 0,'0'0'5187'0'0,"-21"-1"37"0"0,20 2-4787 0 0,-9 31 1204 0 0,14-16-1544 0 0,1-1 1 0 0,0 0-1 0 0,1 0 1 0 0,1 0-1 0 0,1 0 1 0 0,0-1-1 0 0,1-1 1 0 0,20 26-1 0 0,-3-3 14 0 0,-3 1 683 0 0,-22-35-743 0 0,0 0 0 0 0,0 1 0 0 0,0-1 0 0 0,0 0 0 0 0,-1 0 1 0 0,1 1-1 0 0,-1-1 0 0 0,1 0 0 0 0,-1 1 0 0 0,0-1 0 0 0,0 1 1 0 0,0-1-1 0 0,0 0 0 0 0,-1 5 0 0 0,0-5-14 0 0,-33 12-2345 0 0,31-13 1648 0 0,-26-14-5263 0 0,21 5 3742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4-23T19:27:27.405"/>
    </inkml:context>
    <inkml:brush xml:id="br0">
      <inkml:brushProperty name="width" value="0.05" units="cm"/>
      <inkml:brushProperty name="height" value="0.05" units="cm"/>
      <inkml:brushProperty name="color" value="#E71224"/>
    </inkml:brush>
  </inkml:definitions>
  <inkml:trace contextRef="#ctx0" brushRef="#br0">0 71 1220 0 0,'0'0'1446'0'0,"6"-11"3178"0"0,35-6-1151 0 0,34 2-2370 0 0,-31 7-1431 0 0,36-11-6518 0 0,-76 18 4558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4-23T19:27:28.234"/>
    </inkml:context>
    <inkml:brush xml:id="br0">
      <inkml:brushProperty name="width" value="0.05" units="cm"/>
      <inkml:brushProperty name="height" value="0.05" units="cm"/>
      <inkml:brushProperty name="color" value="#E71224"/>
    </inkml:brush>
  </inkml:definitions>
  <inkml:trace contextRef="#ctx0" brushRef="#br0">48 7 1620 0 0,'0'0'3801'0'0,"0"-1"-3675"0"0,0 1-1 0 0,0 0 1 0 0,0 0 0 0 0,0-1-1 0 0,-1 1 1 0 0,1 0 0 0 0,0 0-1 0 0,0-1 1 0 0,0 1-1 0 0,0 0 1 0 0,0 0 0 0 0,0-1-1 0 0,-1 1 1 0 0,1 0 0 0 0,0 0-1 0 0,0-1 1 0 0,0 1-1 0 0,-1 0 1 0 0,1 0 0 0 0,0 0-1 0 0,0 0 1 0 0,-1-1 0 0 0,1 1-1 0 0,0 0 1 0 0,0 0-1 0 0,-1 0 1 0 0,1 0 0 0 0,0 0-1 0 0,0 0 1 0 0,-1 0 0 0 0,-3 3 139 0 0,0 1 1 0 0,1 0 0 0 0,-1 1 0 0 0,1-1 0 0 0,0 1 0 0 0,0-1 0 0 0,1 1 0 0 0,-1 0 0 0 0,1 0-1 0 0,0 0 1 0 0,1 1 0 0 0,-1-1 0 0 0,1 0 0 0 0,0 0 0 0 0,0 1 0 0 0,0 5 0 0 0,0 1-104 0 0,0 0 1 0 0,1 0 0 0 0,1 0-1 0 0,-1 0 1 0 0,2 0-1 0 0,4 19 1 0 0,-3-23-122 0 0,-1 0 1 0 0,1-1-1 0 0,1 1 0 0 0,0-1 0 0 0,0 1 1 0 0,0-1-1 0 0,1-1 0 0 0,0 1 0 0 0,0 0 1 0 0,0-1-1 0 0,10 8 0 0 0,-10-10-8 0 0,1 0-1 0 0,-1-1 1 0 0,0 1 0 0 0,1-1 0 0 0,0-1-1 0 0,0 1 1 0 0,0-1 0 0 0,0 0 0 0 0,0 0-1 0 0,0-1 1 0 0,0 1 0 0 0,1-2 0 0 0,-1 1-1 0 0,0-1 1 0 0,1 1 0 0 0,7-2-1 0 0,-9 0-1 0 0,-1 1-1 0 0,1-1 0 0 0,-1 1 1 0 0,1-2-1 0 0,-1 1 0 0 0,0 0 0 0 0,1-1 1 0 0,-1 0-1 0 0,0 0 0 0 0,0 0 0 0 0,0 0 1 0 0,0-1-1 0 0,0 1 0 0 0,-1-1 0 0 0,1 0 1 0 0,-1 0-1 0 0,0 0 0 0 0,0-1 0 0 0,0 1 1 0 0,0-1-1 0 0,-1 0 0 0 0,5-7 1 0 0,-6 9 52 0 0,-1 0-42 0 0,1-7 31 0 0,0 8-71 0 0,-1 1 0 0 0,0 0 0 0 0,0-1 0 0 0,0 1 0 0 0,0-1 0 0 0,0 1 0 0 0,0-1 0 0 0,0 1 0 0 0,0 0 0 0 0,0-1 0 0 0,0 1 0 0 0,0-1 0 0 0,0 1 0 0 0,-1-1 0 0 0,1 1 0 0 0,0 0 0 0 0,0-1 0 0 0,0 1 0 0 0,0-1 0 0 0,-1 1 0 0 0,1 0 0 0 0,0-1 0 0 0,-1 1 0 0 0,1 0 1 0 0,0-1-1 0 0,0 1 0 0 0,-1 0 0 0 0,1 0 0 0 0,0-1 0 0 0,-1 1 0 0 0,1 0 0 0 0,-1 0 0 0 0,1-1 0 0 0,0 1 0 0 0,-1 0 0 0 0,1 0 0 0 0,-1 0 0 0 0,1 0 0 0 0,0 0 0 0 0,-1 0 0 0 0,1 0 0 0 0,-1 0 0 0 0,1 0 0 0 0,-1 0 0 0 0,1 0 0 0 0,-1 0 0 0 0,1 0 0 0 0,-1 0 0 0 0,-21 8-60 0 0,17-4-187 0 0,0 1 0 0 0,0-1 0 0 0,1 1-1 0 0,-1 0 1 0 0,-5 9 0 0 0,-5 13-4850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4-23T19:27:29.088"/>
    </inkml:context>
    <inkml:brush xml:id="br0">
      <inkml:brushProperty name="width" value="0.05" units="cm"/>
      <inkml:brushProperty name="height" value="0.05" units="cm"/>
      <inkml:brushProperty name="color" value="#E71224"/>
    </inkml:brush>
  </inkml:definitions>
  <inkml:trace contextRef="#ctx0" brushRef="#br0">15 9 772 0 0,'-11'8'16082'0'0,"8"-7"-14675"0"0,5 0-544 0 0,15-3-268 0 0,38-6-438 0 0,-33 4-126 0 0,0 1 1 0 0,0 2 0 0 0,0 0-1 0 0,31 3 1 0 0,-38-1-33 0 0,-10 0 25 0 0,27 2-21 0 0,-29-3 14 0 0,-2 0-17 0 0,0 0 1 0 0,0 0-1 0 0,1 0 1 0 0,-1 1-1 0 0,0-1 1 0 0,0 0 0 0 0,0 0-1 0 0,0 1 1 0 0,1-1-1 0 0,-1 0 1 0 0,0 1 0 0 0,0-1-1 0 0,0 1 1 0 0,0 0-1 0 0,0-1 1 0 0,0 1-1 0 0,0 0 1 0 0,0-1 0 0 0,0 1-1 0 0,-1 0 1 0 0,1 0-1 0 0,0 0 1 0 0,0 0 0 0 0,0 2-1 0 0,0-1-1 0 0,0 1 1 0 0,0-1-1 0 0,0 1 0 0 0,-1 0 0 0 0,1-1 0 0 0,-1 1 0 0 0,0 0 1 0 0,0-1-1 0 0,0 1 0 0 0,0 4 0 0 0,-2 7-4 0 0,-1-1 0 0 0,0 0 0 0 0,-7 18 0 0 0,9-29 6 0 0,-16 59-2 0 0,13-41-234 0 0,-2-1 0 0 0,-7 21-1 0 0,11-35-59 0 0,1-1 0 0 0,0 1-1 0 0,0 0 1 0 0,0 0 0 0 0,0 0-1 0 0,1 7 1 0 0,0 8-3890 0 0,0-14 2203 0 0,0 3 853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53" tIns="48327" rIns="96653" bIns="48327" rtlCol="0"/>
          <a:lstStyle>
            <a:lvl1pPr algn="r">
              <a:defRPr sz="1200"/>
            </a:lvl1pPr>
          </a:lstStyle>
          <a:p>
            <a:fld id="{C3C93677-A438-464F-BF7D-4BA09829AD75}" type="datetimeFigureOut">
              <a:rPr lang="en-US" smtClean="0"/>
              <a:t>6/20/2026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6"/>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5"/>
            <a:ext cx="3169920" cy="481726"/>
          </a:xfrm>
          <a:prstGeom prst="rect">
            <a:avLst/>
          </a:prstGeom>
        </p:spPr>
        <p:txBody>
          <a:bodyPr vert="horz" lIns="96653" tIns="48327" rIns="96653" bIns="48327" rtlCol="0" anchor="b"/>
          <a:lstStyle>
            <a:lvl1pPr algn="r">
              <a:defRPr sz="1200"/>
            </a:lvl1pPr>
          </a:lstStyle>
          <a:p>
            <a:fld id="{B2246A86-FE33-4011-AFF1-C770C3C94DAD}" type="slidenum">
              <a:rPr lang="en-US" smtClean="0"/>
              <a:t>‹#›</a:t>
            </a:fld>
            <a:endParaRPr lang="en-US"/>
          </a:p>
        </p:txBody>
      </p:sp>
    </p:spTree>
    <p:extLst>
      <p:ext uri="{BB962C8B-B14F-4D97-AF65-F5344CB8AC3E}">
        <p14:creationId xmlns:p14="http://schemas.microsoft.com/office/powerpoint/2010/main" val="3694530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246A86-FE33-4011-AFF1-C770C3C94DAD}" type="slidenum">
              <a:rPr lang="en-US" smtClean="0"/>
              <a:t>63</a:t>
            </a:fld>
            <a:endParaRPr lang="en-US"/>
          </a:p>
        </p:txBody>
      </p:sp>
    </p:spTree>
    <p:extLst>
      <p:ext uri="{BB962C8B-B14F-4D97-AF65-F5344CB8AC3E}">
        <p14:creationId xmlns:p14="http://schemas.microsoft.com/office/powerpoint/2010/main" val="3376735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6594A-EB95-5534-AD77-0D2AF5AB688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9ED10A2-191C-1649-1440-45559DF295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1426CB0-0B30-513D-AB7E-26FAB8ABCC5F}"/>
              </a:ext>
            </a:extLst>
          </p:cNvPr>
          <p:cNvSpPr>
            <a:spLocks noGrp="1"/>
          </p:cNvSpPr>
          <p:nvPr>
            <p:ph type="dt" sz="half" idx="10"/>
          </p:nvPr>
        </p:nvSpPr>
        <p:spPr/>
        <p:txBody>
          <a:bodyPr/>
          <a:lstStyle/>
          <a:p>
            <a:fld id="{A3B67EF1-8BF3-47E9-B752-0E4610C3FD94}" type="datetimeFigureOut">
              <a:rPr lang="en-US" smtClean="0"/>
              <a:t>6/20/2026</a:t>
            </a:fld>
            <a:endParaRPr lang="en-US"/>
          </a:p>
        </p:txBody>
      </p:sp>
      <p:sp>
        <p:nvSpPr>
          <p:cNvPr id="5" name="Footer Placeholder 4">
            <a:extLst>
              <a:ext uri="{FF2B5EF4-FFF2-40B4-BE49-F238E27FC236}">
                <a16:creationId xmlns:a16="http://schemas.microsoft.com/office/drawing/2014/main" id="{0A2AE02A-45F7-56C6-1B48-8499377136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44368F-D4B1-787F-7AD3-DE1F57D3B7EB}"/>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3553856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1A254-FAFD-8311-4BA6-EC7B9382D1C6}"/>
              </a:ext>
            </a:extLst>
          </p:cNvPr>
          <p:cNvSpPr>
            <a:spLocks noGrp="1"/>
          </p:cNvSpPr>
          <p:nvPr>
            <p:ph type="title"/>
          </p:nvPr>
        </p:nvSpPr>
        <p:spPr>
          <a:xfrm>
            <a:off x="267855" y="136525"/>
            <a:ext cx="11545454" cy="466148"/>
          </a:xfrm>
        </p:spPr>
        <p:txBody>
          <a:bodyPr>
            <a:noAutofit/>
          </a:bodyPr>
          <a:lstStyle>
            <a:lvl1pPr>
              <a:defRPr sz="3600" b="1"/>
            </a:lvl1pPr>
          </a:lstStyle>
          <a:p>
            <a:r>
              <a:rPr lang="en-US" dirty="0"/>
              <a:t>Click to edit Master title style</a:t>
            </a:r>
          </a:p>
        </p:txBody>
      </p:sp>
      <p:sp>
        <p:nvSpPr>
          <p:cNvPr id="3" name="Content Placeholder 2">
            <a:extLst>
              <a:ext uri="{FF2B5EF4-FFF2-40B4-BE49-F238E27FC236}">
                <a16:creationId xmlns:a16="http://schemas.microsoft.com/office/drawing/2014/main" id="{C3020618-51C6-9A72-9D1D-8128AD9EB8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8866D6-8A71-2385-08E8-3080435031B7}"/>
              </a:ext>
            </a:extLst>
          </p:cNvPr>
          <p:cNvSpPr>
            <a:spLocks noGrp="1"/>
          </p:cNvSpPr>
          <p:nvPr>
            <p:ph type="dt" sz="half" idx="10"/>
          </p:nvPr>
        </p:nvSpPr>
        <p:spPr/>
        <p:txBody>
          <a:bodyPr/>
          <a:lstStyle/>
          <a:p>
            <a:fld id="{A3B67EF1-8BF3-47E9-B752-0E4610C3FD94}" type="datetimeFigureOut">
              <a:rPr lang="en-US" smtClean="0"/>
              <a:t>6/20/2026</a:t>
            </a:fld>
            <a:endParaRPr lang="en-US"/>
          </a:p>
        </p:txBody>
      </p:sp>
      <p:sp>
        <p:nvSpPr>
          <p:cNvPr id="5" name="Footer Placeholder 4">
            <a:extLst>
              <a:ext uri="{FF2B5EF4-FFF2-40B4-BE49-F238E27FC236}">
                <a16:creationId xmlns:a16="http://schemas.microsoft.com/office/drawing/2014/main" id="{8B9885B4-A620-677B-4BC1-37185C5ECA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6DC22-A123-75D1-AF46-29C8EAF58973}"/>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3186368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6306F-8579-F6EB-9905-0B4497769F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A8980E3-E744-9730-726E-CE2FB74D7BD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7C8711F-2F06-11B7-CF76-F2B3CB7D3B45}"/>
              </a:ext>
            </a:extLst>
          </p:cNvPr>
          <p:cNvSpPr>
            <a:spLocks noGrp="1"/>
          </p:cNvSpPr>
          <p:nvPr>
            <p:ph type="dt" sz="half" idx="10"/>
          </p:nvPr>
        </p:nvSpPr>
        <p:spPr/>
        <p:txBody>
          <a:bodyPr/>
          <a:lstStyle/>
          <a:p>
            <a:fld id="{A3B67EF1-8BF3-47E9-B752-0E4610C3FD94}" type="datetimeFigureOut">
              <a:rPr lang="en-US" smtClean="0"/>
              <a:t>6/20/2026</a:t>
            </a:fld>
            <a:endParaRPr lang="en-US"/>
          </a:p>
        </p:txBody>
      </p:sp>
      <p:sp>
        <p:nvSpPr>
          <p:cNvPr id="5" name="Footer Placeholder 4">
            <a:extLst>
              <a:ext uri="{FF2B5EF4-FFF2-40B4-BE49-F238E27FC236}">
                <a16:creationId xmlns:a16="http://schemas.microsoft.com/office/drawing/2014/main" id="{8C3FD984-FBFF-3768-17DA-B5EE27E866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AE0D26-0273-ACB1-0F5D-605D78F3EEC1}"/>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3230101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8AFA-8248-A9E4-5498-E8EFEF2F60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108663-46D1-4A76-8C1D-1176E51CAB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15E59E2-BAFA-E6C5-D290-7AFA200EC1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AC756B-A686-77B3-0F8C-94DA12FEEB1A}"/>
              </a:ext>
            </a:extLst>
          </p:cNvPr>
          <p:cNvSpPr>
            <a:spLocks noGrp="1"/>
          </p:cNvSpPr>
          <p:nvPr>
            <p:ph type="dt" sz="half" idx="10"/>
          </p:nvPr>
        </p:nvSpPr>
        <p:spPr/>
        <p:txBody>
          <a:bodyPr/>
          <a:lstStyle/>
          <a:p>
            <a:fld id="{A3B67EF1-8BF3-47E9-B752-0E4610C3FD94}" type="datetimeFigureOut">
              <a:rPr lang="en-US" smtClean="0"/>
              <a:t>6/20/2026</a:t>
            </a:fld>
            <a:endParaRPr lang="en-US"/>
          </a:p>
        </p:txBody>
      </p:sp>
      <p:sp>
        <p:nvSpPr>
          <p:cNvPr id="6" name="Footer Placeholder 5">
            <a:extLst>
              <a:ext uri="{FF2B5EF4-FFF2-40B4-BE49-F238E27FC236}">
                <a16:creationId xmlns:a16="http://schemas.microsoft.com/office/drawing/2014/main" id="{9DA0F77F-FE5F-F6F8-FA0F-4D675714DD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B5C1BD-FEE3-013B-13BC-43D7889BE680}"/>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4280814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5C4D3-D4BC-461A-0628-AEEE7FAA3B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9C5EF9-9CB3-D34E-9EE5-41C24663BA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753F0B3-D6A3-9518-FC62-5F9E40D434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048A06F-4EC0-C411-1001-6DC60E8762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474916-C243-7D4A-1326-A658C949D7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D468C43-17F2-2707-EB63-9C5CBD661492}"/>
              </a:ext>
            </a:extLst>
          </p:cNvPr>
          <p:cNvSpPr>
            <a:spLocks noGrp="1"/>
          </p:cNvSpPr>
          <p:nvPr>
            <p:ph type="dt" sz="half" idx="10"/>
          </p:nvPr>
        </p:nvSpPr>
        <p:spPr/>
        <p:txBody>
          <a:bodyPr/>
          <a:lstStyle/>
          <a:p>
            <a:fld id="{A3B67EF1-8BF3-47E9-B752-0E4610C3FD94}" type="datetimeFigureOut">
              <a:rPr lang="en-US" smtClean="0"/>
              <a:t>6/20/2026</a:t>
            </a:fld>
            <a:endParaRPr lang="en-US"/>
          </a:p>
        </p:txBody>
      </p:sp>
      <p:sp>
        <p:nvSpPr>
          <p:cNvPr id="8" name="Footer Placeholder 7">
            <a:extLst>
              <a:ext uri="{FF2B5EF4-FFF2-40B4-BE49-F238E27FC236}">
                <a16:creationId xmlns:a16="http://schemas.microsoft.com/office/drawing/2014/main" id="{E8965838-2649-EAF7-41CF-49B3F8164C3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7C88E56-C107-4A72-66DE-4FB06E2F1029}"/>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898420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1B6C3-F659-0B12-44B4-5CBE0692843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8C3203-A561-49DC-AFA3-11AA6ED4C80F}"/>
              </a:ext>
            </a:extLst>
          </p:cNvPr>
          <p:cNvSpPr>
            <a:spLocks noGrp="1"/>
          </p:cNvSpPr>
          <p:nvPr>
            <p:ph type="dt" sz="half" idx="10"/>
          </p:nvPr>
        </p:nvSpPr>
        <p:spPr/>
        <p:txBody>
          <a:bodyPr/>
          <a:lstStyle/>
          <a:p>
            <a:fld id="{A3B67EF1-8BF3-47E9-B752-0E4610C3FD94}" type="datetimeFigureOut">
              <a:rPr lang="en-US" smtClean="0"/>
              <a:t>6/20/2026</a:t>
            </a:fld>
            <a:endParaRPr lang="en-US"/>
          </a:p>
        </p:txBody>
      </p:sp>
      <p:sp>
        <p:nvSpPr>
          <p:cNvPr id="4" name="Footer Placeholder 3">
            <a:extLst>
              <a:ext uri="{FF2B5EF4-FFF2-40B4-BE49-F238E27FC236}">
                <a16:creationId xmlns:a16="http://schemas.microsoft.com/office/drawing/2014/main" id="{D0E9098D-5350-845B-CD6B-5F5CF81F12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3C3628-6BE0-E95A-CF91-BF8E231A6B29}"/>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2078555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2501BA-D59F-A85D-0359-9A0A06E28DC3}"/>
              </a:ext>
            </a:extLst>
          </p:cNvPr>
          <p:cNvSpPr>
            <a:spLocks noGrp="1"/>
          </p:cNvSpPr>
          <p:nvPr>
            <p:ph type="dt" sz="half" idx="10"/>
          </p:nvPr>
        </p:nvSpPr>
        <p:spPr/>
        <p:txBody>
          <a:bodyPr/>
          <a:lstStyle/>
          <a:p>
            <a:fld id="{A3B67EF1-8BF3-47E9-B752-0E4610C3FD94}" type="datetimeFigureOut">
              <a:rPr lang="en-US" smtClean="0"/>
              <a:t>6/20/2026</a:t>
            </a:fld>
            <a:endParaRPr lang="en-US"/>
          </a:p>
        </p:txBody>
      </p:sp>
      <p:sp>
        <p:nvSpPr>
          <p:cNvPr id="3" name="Footer Placeholder 2">
            <a:extLst>
              <a:ext uri="{FF2B5EF4-FFF2-40B4-BE49-F238E27FC236}">
                <a16:creationId xmlns:a16="http://schemas.microsoft.com/office/drawing/2014/main" id="{78153B24-8009-2C5E-DDD1-FC321FB59B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D82549A-5A5C-C505-EDD3-0AF916B716B8}"/>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110534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8E916-57A5-AF05-33AC-8705DDA8F9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2508CC0-50F0-5A67-DC48-CBD9DC5586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57A79D6-D1C8-4813-3F7B-759E38CB48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E69681-1984-CA86-1411-828154866A0A}"/>
              </a:ext>
            </a:extLst>
          </p:cNvPr>
          <p:cNvSpPr>
            <a:spLocks noGrp="1"/>
          </p:cNvSpPr>
          <p:nvPr>
            <p:ph type="dt" sz="half" idx="10"/>
          </p:nvPr>
        </p:nvSpPr>
        <p:spPr/>
        <p:txBody>
          <a:bodyPr/>
          <a:lstStyle/>
          <a:p>
            <a:fld id="{A3B67EF1-8BF3-47E9-B752-0E4610C3FD94}" type="datetimeFigureOut">
              <a:rPr lang="en-US" smtClean="0"/>
              <a:t>6/20/2026</a:t>
            </a:fld>
            <a:endParaRPr lang="en-US"/>
          </a:p>
        </p:txBody>
      </p:sp>
      <p:sp>
        <p:nvSpPr>
          <p:cNvPr id="6" name="Footer Placeholder 5">
            <a:extLst>
              <a:ext uri="{FF2B5EF4-FFF2-40B4-BE49-F238E27FC236}">
                <a16:creationId xmlns:a16="http://schemas.microsoft.com/office/drawing/2014/main" id="{B7500C09-E056-6A74-CF90-7BF47BDEC5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0B5037-9879-CC6F-0014-9A13A994BB3D}"/>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3620855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36B03-0B24-9EE0-A84D-73EC8E69A7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F8EAE95-D23C-ED79-A494-0E9A522B7F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3F5E1F-5EB9-ABD6-40D4-29FFA491B5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19D0DB-58B3-944E-1298-2F79AC3A9870}"/>
              </a:ext>
            </a:extLst>
          </p:cNvPr>
          <p:cNvSpPr>
            <a:spLocks noGrp="1"/>
          </p:cNvSpPr>
          <p:nvPr>
            <p:ph type="dt" sz="half" idx="10"/>
          </p:nvPr>
        </p:nvSpPr>
        <p:spPr/>
        <p:txBody>
          <a:bodyPr/>
          <a:lstStyle/>
          <a:p>
            <a:fld id="{A3B67EF1-8BF3-47E9-B752-0E4610C3FD94}" type="datetimeFigureOut">
              <a:rPr lang="en-US" smtClean="0"/>
              <a:t>6/20/2026</a:t>
            </a:fld>
            <a:endParaRPr lang="en-US"/>
          </a:p>
        </p:txBody>
      </p:sp>
      <p:sp>
        <p:nvSpPr>
          <p:cNvPr id="6" name="Footer Placeholder 5">
            <a:extLst>
              <a:ext uri="{FF2B5EF4-FFF2-40B4-BE49-F238E27FC236}">
                <a16:creationId xmlns:a16="http://schemas.microsoft.com/office/drawing/2014/main" id="{E8ABFF71-43B2-3CE4-1579-C199BD450A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628BB4-7900-A9E3-9E21-1BD969E7759A}"/>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3095584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76612-E6C6-E78F-EFEC-26EBBD14853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0B890F-EE32-29FE-4E21-5876F6B553F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D5C789-B8F7-3448-E0B8-E309EB989985}"/>
              </a:ext>
            </a:extLst>
          </p:cNvPr>
          <p:cNvSpPr>
            <a:spLocks noGrp="1"/>
          </p:cNvSpPr>
          <p:nvPr>
            <p:ph type="dt" sz="half" idx="10"/>
          </p:nvPr>
        </p:nvSpPr>
        <p:spPr/>
        <p:txBody>
          <a:bodyPr/>
          <a:lstStyle/>
          <a:p>
            <a:fld id="{A3B67EF1-8BF3-47E9-B752-0E4610C3FD94}" type="datetimeFigureOut">
              <a:rPr lang="en-US" smtClean="0"/>
              <a:t>6/20/2026</a:t>
            </a:fld>
            <a:endParaRPr lang="en-US"/>
          </a:p>
        </p:txBody>
      </p:sp>
      <p:sp>
        <p:nvSpPr>
          <p:cNvPr id="5" name="Footer Placeholder 4">
            <a:extLst>
              <a:ext uri="{FF2B5EF4-FFF2-40B4-BE49-F238E27FC236}">
                <a16:creationId xmlns:a16="http://schemas.microsoft.com/office/drawing/2014/main" id="{32DECC27-3C9F-8B12-856D-710335FB24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63D432-5F3C-93AB-2F57-DA2F25AC6F11}"/>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2748175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477FF3-91ED-1C9A-89EC-A148893F8CF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FC57661-3E20-D856-097F-C536AFE9076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507836-5EB1-A4BD-8482-993509AC8D3A}"/>
              </a:ext>
            </a:extLst>
          </p:cNvPr>
          <p:cNvSpPr>
            <a:spLocks noGrp="1"/>
          </p:cNvSpPr>
          <p:nvPr>
            <p:ph type="dt" sz="half" idx="10"/>
          </p:nvPr>
        </p:nvSpPr>
        <p:spPr/>
        <p:txBody>
          <a:bodyPr/>
          <a:lstStyle/>
          <a:p>
            <a:fld id="{A3B67EF1-8BF3-47E9-B752-0E4610C3FD94}" type="datetimeFigureOut">
              <a:rPr lang="en-US" smtClean="0"/>
              <a:t>6/20/2026</a:t>
            </a:fld>
            <a:endParaRPr lang="en-US"/>
          </a:p>
        </p:txBody>
      </p:sp>
      <p:sp>
        <p:nvSpPr>
          <p:cNvPr id="5" name="Footer Placeholder 4">
            <a:extLst>
              <a:ext uri="{FF2B5EF4-FFF2-40B4-BE49-F238E27FC236}">
                <a16:creationId xmlns:a16="http://schemas.microsoft.com/office/drawing/2014/main" id="{307330E6-20D6-5079-EA49-2EF58F7D4E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95A2BB-4782-2375-BAA3-2136D5F188DA}"/>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3251675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9F59DF-F383-3511-446B-F4D12F69D4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E35F499-87A1-B776-590D-7AB1468372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A77090-A984-3826-856B-AD01D83C3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3B67EF1-8BF3-47E9-B752-0E4610C3FD94}" type="datetimeFigureOut">
              <a:rPr lang="en-US" smtClean="0"/>
              <a:t>6/20/2026</a:t>
            </a:fld>
            <a:endParaRPr lang="en-US"/>
          </a:p>
        </p:txBody>
      </p:sp>
      <p:sp>
        <p:nvSpPr>
          <p:cNvPr id="5" name="Footer Placeholder 4">
            <a:extLst>
              <a:ext uri="{FF2B5EF4-FFF2-40B4-BE49-F238E27FC236}">
                <a16:creationId xmlns:a16="http://schemas.microsoft.com/office/drawing/2014/main" id="{8A5727FF-E2CA-D175-C047-9896167C50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84FE93B-81F3-D600-BB65-BF7386AB7F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74323D-16F6-4C17-AE3D-9FFD99B1B378}" type="slidenum">
              <a:rPr lang="en-US" smtClean="0"/>
              <a:t>‹#›</a:t>
            </a:fld>
            <a:endParaRPr lang="en-US"/>
          </a:p>
        </p:txBody>
      </p:sp>
    </p:spTree>
    <p:extLst>
      <p:ext uri="{BB962C8B-B14F-4D97-AF65-F5344CB8AC3E}">
        <p14:creationId xmlns:p14="http://schemas.microsoft.com/office/powerpoint/2010/main" val="11566119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www.desmos.com/scientific" TargetMode="External"/><Relationship Id="rId2" Type="http://schemas.openxmlformats.org/officeDocument/2006/relationships/hyperlink" Target="https://ti84ce.com/"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6.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customXml" Target="../ink/ink2.xml"/><Relationship Id="rId5" Type="http://schemas.openxmlformats.org/officeDocument/2006/relationships/image" Target="../media/image25.png"/><Relationship Id="rId4" Type="http://schemas.openxmlformats.org/officeDocument/2006/relationships/customXml" Target="../ink/ink1.xml"/></Relationships>
</file>

<file path=ppt/slides/_rels/slide26.xml.rels><?xml version="1.0" encoding="UTF-8" standalone="yes"?>
<Relationships xmlns="http://schemas.openxmlformats.org/package/2006/relationships"><Relationship Id="rId8" Type="http://schemas.openxmlformats.org/officeDocument/2006/relationships/customXml" Target="../ink/ink6.xml"/><Relationship Id="rId13" Type="http://schemas.openxmlformats.org/officeDocument/2006/relationships/image" Target="../media/image340.png"/><Relationship Id="rId18" Type="http://schemas.openxmlformats.org/officeDocument/2006/relationships/customXml" Target="../ink/ink11.xml"/><Relationship Id="rId26" Type="http://schemas.openxmlformats.org/officeDocument/2006/relationships/customXml" Target="../ink/ink15.xml"/><Relationship Id="rId3" Type="http://schemas.openxmlformats.org/officeDocument/2006/relationships/image" Target="../media/image290.png"/><Relationship Id="rId21" Type="http://schemas.openxmlformats.org/officeDocument/2006/relationships/image" Target="../media/image380.png"/><Relationship Id="rId7" Type="http://schemas.openxmlformats.org/officeDocument/2006/relationships/image" Target="../media/image310.png"/><Relationship Id="rId12" Type="http://schemas.openxmlformats.org/officeDocument/2006/relationships/customXml" Target="../ink/ink8.xml"/><Relationship Id="rId17" Type="http://schemas.openxmlformats.org/officeDocument/2006/relationships/image" Target="../media/image360.png"/><Relationship Id="rId25" Type="http://schemas.openxmlformats.org/officeDocument/2006/relationships/image" Target="../media/image400.png"/><Relationship Id="rId2" Type="http://schemas.openxmlformats.org/officeDocument/2006/relationships/customXml" Target="../ink/ink3.xml"/><Relationship Id="rId16" Type="http://schemas.openxmlformats.org/officeDocument/2006/relationships/customXml" Target="../ink/ink10.xml"/><Relationship Id="rId20" Type="http://schemas.openxmlformats.org/officeDocument/2006/relationships/customXml" Target="../ink/ink12.xml"/><Relationship Id="rId29" Type="http://schemas.openxmlformats.org/officeDocument/2006/relationships/image" Target="../media/image420.png"/><Relationship Id="rId1" Type="http://schemas.openxmlformats.org/officeDocument/2006/relationships/slideLayout" Target="../slideLayouts/slideLayout2.xml"/><Relationship Id="rId6" Type="http://schemas.openxmlformats.org/officeDocument/2006/relationships/customXml" Target="../ink/ink5.xml"/><Relationship Id="rId11" Type="http://schemas.openxmlformats.org/officeDocument/2006/relationships/image" Target="../media/image330.png"/><Relationship Id="rId24" Type="http://schemas.openxmlformats.org/officeDocument/2006/relationships/customXml" Target="../ink/ink14.xml"/><Relationship Id="rId5" Type="http://schemas.openxmlformats.org/officeDocument/2006/relationships/image" Target="../media/image300.png"/><Relationship Id="rId15" Type="http://schemas.openxmlformats.org/officeDocument/2006/relationships/image" Target="../media/image350.png"/><Relationship Id="rId23" Type="http://schemas.openxmlformats.org/officeDocument/2006/relationships/image" Target="../media/image390.png"/><Relationship Id="rId28" Type="http://schemas.openxmlformats.org/officeDocument/2006/relationships/customXml" Target="../ink/ink16.xml"/><Relationship Id="rId10" Type="http://schemas.openxmlformats.org/officeDocument/2006/relationships/customXml" Target="../ink/ink7.xml"/><Relationship Id="rId19" Type="http://schemas.openxmlformats.org/officeDocument/2006/relationships/image" Target="../media/image370.png"/><Relationship Id="rId31" Type="http://schemas.openxmlformats.org/officeDocument/2006/relationships/image" Target="../media/image430.png"/><Relationship Id="rId4" Type="http://schemas.openxmlformats.org/officeDocument/2006/relationships/customXml" Target="../ink/ink4.xml"/><Relationship Id="rId9" Type="http://schemas.openxmlformats.org/officeDocument/2006/relationships/image" Target="../media/image320.png"/><Relationship Id="rId14" Type="http://schemas.openxmlformats.org/officeDocument/2006/relationships/customXml" Target="../ink/ink9.xml"/><Relationship Id="rId22" Type="http://schemas.openxmlformats.org/officeDocument/2006/relationships/customXml" Target="../ink/ink13.xml"/><Relationship Id="rId27" Type="http://schemas.openxmlformats.org/officeDocument/2006/relationships/image" Target="../media/image410.png"/><Relationship Id="rId30" Type="http://schemas.openxmlformats.org/officeDocument/2006/relationships/customXml" Target="../ink/ink17.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61.png"/><Relationship Id="rId4" Type="http://schemas.openxmlformats.org/officeDocument/2006/relationships/image" Target="../media/image351.png"/></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hyperlink" Target="https://www.desmos.com/scientific" TargetMode="External"/><Relationship Id="rId2" Type="http://schemas.openxmlformats.org/officeDocument/2006/relationships/hyperlink" Target="https://ti84ce.com/"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54.xml.rels><?xml version="1.0" encoding="UTF-8" standalone="yes"?>
<Relationships xmlns="http://schemas.openxmlformats.org/package/2006/relationships"><Relationship Id="rId3" Type="http://schemas.openxmlformats.org/officeDocument/2006/relationships/image" Target="../media/image570.png"/><Relationship Id="rId2" Type="http://schemas.openxmlformats.org/officeDocument/2006/relationships/image" Target="../media/image560.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5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56.xml.rels><?xml version="1.0" encoding="UTF-8" standalone="yes"?>
<Relationships xmlns="http://schemas.openxmlformats.org/package/2006/relationships"><Relationship Id="rId8" Type="http://schemas.openxmlformats.org/officeDocument/2006/relationships/image" Target="../media/image65.png"/><Relationship Id="rId7" Type="http://schemas.openxmlformats.org/officeDocument/2006/relationships/image" Target="../media/image64.pn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63.png"/></Relationships>
</file>

<file path=ppt/slides/_rels/slide5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5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6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6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59.png"/><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6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59.png"/><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png"/></Relationships>
</file>

<file path=ppt/slides/_rels/slide63.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7.png"/><Relationship Id="rId7" Type="http://schemas.openxmlformats.org/officeDocument/2006/relationships/image" Target="../media/image8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 Id="rId9" Type="http://schemas.openxmlformats.org/officeDocument/2006/relationships/image" Target="../media/image84.png"/></Relationships>
</file>

<file path=ppt/slides/_rels/slide6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3.png"/><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image" Target="../media/image7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sz="545"/>
          </a:p>
        </p:txBody>
      </p:sp>
      <p:pic>
        <p:nvPicPr>
          <p:cNvPr id="7" name="Picture 6" descr="A black background with a black square&#10;&#10;Description automatically generated with medium confidence">
            <a:extLst>
              <a:ext uri="{FF2B5EF4-FFF2-40B4-BE49-F238E27FC236}">
                <a16:creationId xmlns:a16="http://schemas.microsoft.com/office/drawing/2014/main" id="{ACCAFA77-6EA3-9C00-9771-97442EEB80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03722" y="36807"/>
            <a:ext cx="6454590" cy="6569336"/>
          </a:xfrm>
          <a:prstGeom prst="rect">
            <a:avLst/>
          </a:prstGeom>
        </p:spPr>
      </p:pic>
      <p:pic>
        <p:nvPicPr>
          <p:cNvPr id="17" name="Picture 16" descr="A person in a garment&#10;&#10;Description automatically generated">
            <a:extLst>
              <a:ext uri="{FF2B5EF4-FFF2-40B4-BE49-F238E27FC236}">
                <a16:creationId xmlns:a16="http://schemas.microsoft.com/office/drawing/2014/main" id="{89684D9C-13C9-073C-4A1D-080CC5C451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9990" y="470647"/>
            <a:ext cx="4115461" cy="5205970"/>
          </a:xfrm>
          <a:prstGeom prst="rect">
            <a:avLst/>
          </a:prstGeom>
        </p:spPr>
      </p:pic>
      <p:sp>
        <p:nvSpPr>
          <p:cNvPr id="18" name="TextBox 17">
            <a:extLst>
              <a:ext uri="{FF2B5EF4-FFF2-40B4-BE49-F238E27FC236}">
                <a16:creationId xmlns:a16="http://schemas.microsoft.com/office/drawing/2014/main" id="{E52C6B4B-D9B3-786A-7A69-7EA9327F464D}"/>
              </a:ext>
            </a:extLst>
          </p:cNvPr>
          <p:cNvSpPr txBox="1"/>
          <p:nvPr/>
        </p:nvSpPr>
        <p:spPr>
          <a:xfrm>
            <a:off x="5961530" y="673690"/>
            <a:ext cx="5725645" cy="5306837"/>
          </a:xfrm>
          <a:prstGeom prst="rect">
            <a:avLst/>
          </a:prstGeom>
          <a:noFill/>
        </p:spPr>
        <p:txBody>
          <a:bodyPr wrap="square" rtlCol="0">
            <a:spAutoFit/>
          </a:bodyPr>
          <a:lstStyle/>
          <a:p>
            <a:r>
              <a:rPr lang="en-US" sz="11295" dirty="0">
                <a:latin typeface="Edwardian Script ITC" panose="030303020407070D0804" pitchFamily="66" charset="0"/>
                <a:cs typeface="Dreaming Outloud Script Pro" panose="020F0502020204030204" pitchFamily="66" charset="0"/>
              </a:rPr>
              <a:t>Chem </a:t>
            </a:r>
          </a:p>
          <a:p>
            <a:r>
              <a:rPr lang="en-US" sz="11295" dirty="0">
                <a:latin typeface="Edwardian Script ITC" panose="030303020407070D0804" pitchFamily="66" charset="0"/>
                <a:cs typeface="Dreaming Outloud Script Pro" panose="020F0502020204030204" pitchFamily="66" charset="0"/>
              </a:rPr>
              <a:t>    With</a:t>
            </a:r>
          </a:p>
          <a:p>
            <a:r>
              <a:rPr lang="en-US" sz="11295" dirty="0">
                <a:latin typeface="Edwardian Script ITC" panose="030303020407070D0804" pitchFamily="66" charset="0"/>
                <a:cs typeface="Dreaming Outloud Script Pro" panose="020F0502020204030204" pitchFamily="66" charset="0"/>
              </a:rPr>
              <a:t>         Com</a:t>
            </a:r>
          </a:p>
        </p:txBody>
      </p:sp>
    </p:spTree>
    <p:extLst>
      <p:ext uri="{BB962C8B-B14F-4D97-AF65-F5344CB8AC3E}">
        <p14:creationId xmlns:p14="http://schemas.microsoft.com/office/powerpoint/2010/main" val="3514399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EC2C3-EE7A-C37F-8465-67016C90D0B9}"/>
              </a:ext>
            </a:extLst>
          </p:cNvPr>
          <p:cNvSpPr>
            <a:spLocks noGrp="1"/>
          </p:cNvSpPr>
          <p:nvPr>
            <p:ph type="ctrTitle"/>
          </p:nvPr>
        </p:nvSpPr>
        <p:spPr>
          <a:xfrm>
            <a:off x="1524000" y="160338"/>
            <a:ext cx="9144000" cy="2387600"/>
          </a:xfrm>
        </p:spPr>
        <p:txBody>
          <a:bodyPr>
            <a:normAutofit/>
          </a:bodyPr>
          <a:lstStyle/>
          <a:p>
            <a:r>
              <a:rPr lang="en-US" dirty="0"/>
              <a:t>Measurements, Prefixes and Dimensional Analysis</a:t>
            </a:r>
          </a:p>
        </p:txBody>
      </p:sp>
      <p:sp>
        <p:nvSpPr>
          <p:cNvPr id="3" name="Subtitle 2">
            <a:extLst>
              <a:ext uri="{FF2B5EF4-FFF2-40B4-BE49-F238E27FC236}">
                <a16:creationId xmlns:a16="http://schemas.microsoft.com/office/drawing/2014/main" id="{FAE6C167-8755-0957-EC44-727CF70712E3}"/>
              </a:ext>
            </a:extLst>
          </p:cNvPr>
          <p:cNvSpPr>
            <a:spLocks noGrp="1"/>
          </p:cNvSpPr>
          <p:nvPr>
            <p:ph type="subTitle" idx="1"/>
          </p:nvPr>
        </p:nvSpPr>
        <p:spPr>
          <a:xfrm>
            <a:off x="1524000" y="2640013"/>
            <a:ext cx="9144000" cy="2798762"/>
          </a:xfrm>
        </p:spPr>
        <p:txBody>
          <a:bodyPr>
            <a:normAutofit/>
          </a:bodyPr>
          <a:lstStyle/>
          <a:p>
            <a:pPr marL="342900" indent="-342900" algn="l">
              <a:buFont typeface="Arial" panose="020B0604020202020204" pitchFamily="34" charset="0"/>
              <a:buChar char="•"/>
            </a:pPr>
            <a:r>
              <a:rPr lang="en-US" dirty="0"/>
              <a:t>Chapter 1.4 (Measurements)</a:t>
            </a:r>
          </a:p>
          <a:p>
            <a:pPr marL="342900" indent="-342900" algn="l">
              <a:buFont typeface="Arial" panose="020B0604020202020204" pitchFamily="34" charset="0"/>
              <a:buChar char="•"/>
            </a:pPr>
            <a:r>
              <a:rPr lang="en-US" dirty="0"/>
              <a:t>Chapter 1.5 (Measurement Uncertainty, Accuracy, and Precision)</a:t>
            </a:r>
          </a:p>
          <a:p>
            <a:pPr marL="342900" indent="-342900" algn="l">
              <a:buFont typeface="Arial" panose="020B0604020202020204" pitchFamily="34" charset="0"/>
              <a:buChar char="•"/>
            </a:pPr>
            <a:r>
              <a:rPr lang="en-US" dirty="0"/>
              <a:t>Appendix B (Essential Mathematics)</a:t>
            </a:r>
          </a:p>
          <a:p>
            <a:pPr marL="342900" indent="-342900" algn="l">
              <a:buFont typeface="Arial" panose="020B0604020202020204" pitchFamily="34" charset="0"/>
              <a:buChar char="•"/>
            </a:pPr>
            <a:r>
              <a:rPr lang="en-US" dirty="0"/>
              <a:t>Chapter 1.6 (Mathematical Treatment of Measurement Results)</a:t>
            </a:r>
          </a:p>
          <a:p>
            <a:pPr marL="342900" indent="-342900" algn="l">
              <a:buFont typeface="Arial" panose="020B0604020202020204" pitchFamily="34" charset="0"/>
              <a:buChar char="•"/>
            </a:pPr>
            <a:r>
              <a:rPr lang="en-US" dirty="0"/>
              <a:t>Appendix C (Units and Conversion Factors)</a:t>
            </a:r>
          </a:p>
          <a:p>
            <a:pPr marL="342900" indent="-342900" algn="l">
              <a:buFont typeface="Arial" panose="020B0604020202020204" pitchFamily="34" charset="0"/>
              <a:buChar char="•"/>
            </a:pPr>
            <a:r>
              <a:rPr lang="en-US" dirty="0"/>
              <a:t>2.4 (Chemical Formulas)</a:t>
            </a:r>
          </a:p>
          <a:p>
            <a:pPr marL="342900" indent="-342900" algn="l">
              <a:buFont typeface="Arial" panose="020B0604020202020204" pitchFamily="34" charset="0"/>
              <a:buChar char="•"/>
            </a:pPr>
            <a:endParaRPr lang="en-US" dirty="0"/>
          </a:p>
        </p:txBody>
      </p:sp>
      <p:sp>
        <p:nvSpPr>
          <p:cNvPr id="4" name="TextBox 3">
            <a:extLst>
              <a:ext uri="{FF2B5EF4-FFF2-40B4-BE49-F238E27FC236}">
                <a16:creationId xmlns:a16="http://schemas.microsoft.com/office/drawing/2014/main" id="{3661DBAF-79F6-EE03-C3C2-451A2FAC53B1}"/>
              </a:ext>
            </a:extLst>
          </p:cNvPr>
          <p:cNvSpPr txBox="1"/>
          <p:nvPr/>
        </p:nvSpPr>
        <p:spPr>
          <a:xfrm>
            <a:off x="462116" y="6086168"/>
            <a:ext cx="11375923" cy="523220"/>
          </a:xfrm>
          <a:prstGeom prst="rect">
            <a:avLst/>
          </a:prstGeom>
          <a:noFill/>
        </p:spPr>
        <p:txBody>
          <a:bodyPr wrap="square" rtlCol="0">
            <a:spAutoFit/>
          </a:bodyPr>
          <a:lstStyle/>
          <a:p>
            <a:r>
              <a:rPr lang="en-US" sz="1400" dirty="0"/>
              <a:t>Adapted From: </a:t>
            </a:r>
            <a:r>
              <a:rPr lang="en-US" sz="1400" i="0" dirty="0">
                <a:effectLst/>
                <a:highlight>
                  <a:srgbClr val="FFFFFF"/>
                </a:highlight>
              </a:rPr>
              <a:t>Paul Flowers, Edward J. </a:t>
            </a:r>
            <a:r>
              <a:rPr lang="en-US" sz="1400" i="0" dirty="0" err="1">
                <a:effectLst/>
                <a:highlight>
                  <a:srgbClr val="FFFFFF"/>
                </a:highlight>
              </a:rPr>
              <a:t>Neth</a:t>
            </a:r>
            <a:r>
              <a:rPr lang="en-US" sz="1400" i="0" dirty="0">
                <a:effectLst/>
                <a:highlight>
                  <a:srgbClr val="FFFFFF"/>
                </a:highlight>
              </a:rPr>
              <a:t>, William R. Robinson, PhD, Klaus </a:t>
            </a:r>
            <a:r>
              <a:rPr lang="en-US" sz="1400" i="0" dirty="0" err="1">
                <a:effectLst/>
                <a:highlight>
                  <a:srgbClr val="FFFFFF"/>
                </a:highlight>
              </a:rPr>
              <a:t>Theopold</a:t>
            </a:r>
            <a:r>
              <a:rPr lang="en-US" sz="1400" i="0" dirty="0">
                <a:effectLst/>
                <a:highlight>
                  <a:srgbClr val="FFFFFF"/>
                </a:highlight>
              </a:rPr>
              <a:t>, Richard Langley; Chemistry: Atoms First</a:t>
            </a:r>
            <a:r>
              <a:rPr lang="en-US" sz="1400" dirty="0">
                <a:highlight>
                  <a:srgbClr val="FFFFFF"/>
                </a:highlight>
              </a:rPr>
              <a:t> 2e; OpenStax; Feb 14, 2019; Houston Texas; https://openstax.org/books/chemistry-atoms-first-2e/pages/1-introduction</a:t>
            </a:r>
            <a:endParaRPr lang="en-US" sz="1400" dirty="0"/>
          </a:p>
        </p:txBody>
      </p:sp>
    </p:spTree>
    <p:extLst>
      <p:ext uri="{BB962C8B-B14F-4D97-AF65-F5344CB8AC3E}">
        <p14:creationId xmlns:p14="http://schemas.microsoft.com/office/powerpoint/2010/main" val="1235549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EC2C3-EE7A-C37F-8465-67016C90D0B9}"/>
              </a:ext>
            </a:extLst>
          </p:cNvPr>
          <p:cNvSpPr>
            <a:spLocks noGrp="1"/>
          </p:cNvSpPr>
          <p:nvPr>
            <p:ph type="ctrTitle"/>
          </p:nvPr>
        </p:nvSpPr>
        <p:spPr/>
        <p:txBody>
          <a:bodyPr>
            <a:normAutofit/>
          </a:bodyPr>
          <a:lstStyle/>
          <a:p>
            <a:r>
              <a:rPr lang="en-US" dirty="0"/>
              <a:t>Units, Measurements, and Density</a:t>
            </a:r>
          </a:p>
        </p:txBody>
      </p:sp>
      <p:sp>
        <p:nvSpPr>
          <p:cNvPr id="3" name="Subtitle 2">
            <a:extLst>
              <a:ext uri="{FF2B5EF4-FFF2-40B4-BE49-F238E27FC236}">
                <a16:creationId xmlns:a16="http://schemas.microsoft.com/office/drawing/2014/main" id="{FAE6C167-8755-0957-EC44-727CF70712E3}"/>
              </a:ext>
            </a:extLst>
          </p:cNvPr>
          <p:cNvSpPr>
            <a:spLocks noGrp="1"/>
          </p:cNvSpPr>
          <p:nvPr>
            <p:ph type="subTitle" idx="1"/>
          </p:nvPr>
        </p:nvSpPr>
        <p:spPr>
          <a:xfrm>
            <a:off x="1524000" y="3602038"/>
            <a:ext cx="9144000" cy="2387600"/>
          </a:xfrm>
        </p:spPr>
        <p:txBody>
          <a:bodyPr>
            <a:normAutofit/>
          </a:bodyPr>
          <a:lstStyle/>
          <a:p>
            <a:pPr marL="342900" indent="-342900" algn="l">
              <a:buFont typeface="Arial" panose="020B0604020202020204" pitchFamily="34" charset="0"/>
              <a:buChar char="•"/>
            </a:pPr>
            <a:r>
              <a:rPr lang="en-US" dirty="0"/>
              <a:t>Chapter 1.4 (Measurements)</a:t>
            </a:r>
          </a:p>
          <a:p>
            <a:pPr marL="342900" indent="-342900" algn="l">
              <a:buFont typeface="Arial" panose="020B0604020202020204" pitchFamily="34" charset="0"/>
              <a:buChar char="•"/>
            </a:pPr>
            <a:r>
              <a:rPr lang="en-US" dirty="0"/>
              <a:t>Chapter 1.5 (Measurement Uncertainty, Accuracy, and Precision)</a:t>
            </a:r>
          </a:p>
        </p:txBody>
      </p:sp>
      <p:sp>
        <p:nvSpPr>
          <p:cNvPr id="4" name="TextBox 3">
            <a:extLst>
              <a:ext uri="{FF2B5EF4-FFF2-40B4-BE49-F238E27FC236}">
                <a16:creationId xmlns:a16="http://schemas.microsoft.com/office/drawing/2014/main" id="{3661DBAF-79F6-EE03-C3C2-451A2FAC53B1}"/>
              </a:ext>
            </a:extLst>
          </p:cNvPr>
          <p:cNvSpPr txBox="1"/>
          <p:nvPr/>
        </p:nvSpPr>
        <p:spPr>
          <a:xfrm>
            <a:off x="462116" y="6086168"/>
            <a:ext cx="11375923" cy="523220"/>
          </a:xfrm>
          <a:prstGeom prst="rect">
            <a:avLst/>
          </a:prstGeom>
          <a:noFill/>
        </p:spPr>
        <p:txBody>
          <a:bodyPr wrap="square" rtlCol="0">
            <a:spAutoFit/>
          </a:bodyPr>
          <a:lstStyle/>
          <a:p>
            <a:r>
              <a:rPr lang="en-US" sz="1400" dirty="0"/>
              <a:t>Adapted From: </a:t>
            </a:r>
            <a:r>
              <a:rPr lang="en-US" sz="1400" i="0" dirty="0">
                <a:effectLst/>
                <a:highlight>
                  <a:srgbClr val="FFFFFF"/>
                </a:highlight>
              </a:rPr>
              <a:t>Paul Flowers, Edward J. </a:t>
            </a:r>
            <a:r>
              <a:rPr lang="en-US" sz="1400" i="0" dirty="0" err="1">
                <a:effectLst/>
                <a:highlight>
                  <a:srgbClr val="FFFFFF"/>
                </a:highlight>
              </a:rPr>
              <a:t>Neth</a:t>
            </a:r>
            <a:r>
              <a:rPr lang="en-US" sz="1400" i="0" dirty="0">
                <a:effectLst/>
                <a:highlight>
                  <a:srgbClr val="FFFFFF"/>
                </a:highlight>
              </a:rPr>
              <a:t>, William R. Robinson, PhD, Klaus </a:t>
            </a:r>
            <a:r>
              <a:rPr lang="en-US" sz="1400" i="0" dirty="0" err="1">
                <a:effectLst/>
                <a:highlight>
                  <a:srgbClr val="FFFFFF"/>
                </a:highlight>
              </a:rPr>
              <a:t>Theopold</a:t>
            </a:r>
            <a:r>
              <a:rPr lang="en-US" sz="1400" i="0" dirty="0">
                <a:effectLst/>
                <a:highlight>
                  <a:srgbClr val="FFFFFF"/>
                </a:highlight>
              </a:rPr>
              <a:t>, Richard Langley; Chemistry: Atoms First</a:t>
            </a:r>
            <a:r>
              <a:rPr lang="en-US" sz="1400" dirty="0">
                <a:highlight>
                  <a:srgbClr val="FFFFFF"/>
                </a:highlight>
              </a:rPr>
              <a:t> 2e; OpenStax; Feb 14, 2019; Houston Texas; https://openstax.org/books/chemistry-atoms-first-2e/pages/1-introduction</a:t>
            </a:r>
            <a:endParaRPr lang="en-US" sz="1400" dirty="0"/>
          </a:p>
        </p:txBody>
      </p:sp>
    </p:spTree>
    <p:extLst>
      <p:ext uri="{BB962C8B-B14F-4D97-AF65-F5344CB8AC3E}">
        <p14:creationId xmlns:p14="http://schemas.microsoft.com/office/powerpoint/2010/main" val="337591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14E9C-CC65-90E3-3B54-9318F02E1CCF}"/>
              </a:ext>
            </a:extLst>
          </p:cNvPr>
          <p:cNvSpPr>
            <a:spLocks noGrp="1"/>
          </p:cNvSpPr>
          <p:nvPr>
            <p:ph type="title"/>
          </p:nvPr>
        </p:nvSpPr>
        <p:spPr/>
        <p:txBody>
          <a:bodyPr/>
          <a:lstStyle/>
          <a:p>
            <a:r>
              <a:rPr lang="en-US" dirty="0"/>
              <a:t>Units make numbers meaningful in chemistry</a:t>
            </a:r>
          </a:p>
        </p:txBody>
      </p:sp>
      <p:sp>
        <p:nvSpPr>
          <p:cNvPr id="3" name="Content Placeholder 2">
            <a:extLst>
              <a:ext uri="{FF2B5EF4-FFF2-40B4-BE49-F238E27FC236}">
                <a16:creationId xmlns:a16="http://schemas.microsoft.com/office/drawing/2014/main" id="{7CFA328D-C7FB-4B8A-3068-1C2F76703C29}"/>
              </a:ext>
            </a:extLst>
          </p:cNvPr>
          <p:cNvSpPr>
            <a:spLocks noGrp="1"/>
          </p:cNvSpPr>
          <p:nvPr>
            <p:ph idx="1"/>
          </p:nvPr>
        </p:nvSpPr>
        <p:spPr>
          <a:xfrm>
            <a:off x="838200" y="1104900"/>
            <a:ext cx="10515600" cy="4772025"/>
          </a:xfrm>
        </p:spPr>
        <p:txBody>
          <a:bodyPr>
            <a:normAutofit/>
          </a:bodyPr>
          <a:lstStyle/>
          <a:p>
            <a:pPr marL="0" indent="0">
              <a:buNone/>
            </a:pPr>
            <a:r>
              <a:rPr lang="en-US" dirty="0"/>
              <a:t>1				1 what?</a:t>
            </a:r>
          </a:p>
          <a:p>
            <a:pPr marL="0" indent="0">
              <a:buNone/>
            </a:pPr>
            <a:endParaRPr lang="en-US" dirty="0"/>
          </a:p>
          <a:p>
            <a:pPr marL="0" indent="0">
              <a:buNone/>
            </a:pPr>
            <a:r>
              <a:rPr lang="en-US" dirty="0"/>
              <a:t>1 dollar			now this has meaning</a:t>
            </a:r>
          </a:p>
          <a:p>
            <a:pPr marL="0" indent="0">
              <a:buNone/>
            </a:pPr>
            <a:r>
              <a:rPr lang="en-US" dirty="0"/>
              <a:t>1 gram			now this has meaning	</a:t>
            </a:r>
          </a:p>
          <a:p>
            <a:pPr marL="0" indent="0">
              <a:buNone/>
            </a:pPr>
            <a:r>
              <a:rPr lang="en-US" dirty="0"/>
              <a:t>1.00 gram			what is the difference having the “.00”?</a:t>
            </a:r>
          </a:p>
          <a:p>
            <a:pPr marL="0" indent="0">
              <a:buNone/>
            </a:pPr>
            <a:endParaRPr lang="en-US" dirty="0"/>
          </a:p>
          <a:p>
            <a:pPr marL="0" indent="0">
              <a:buNone/>
            </a:pPr>
            <a:r>
              <a:rPr lang="en-US" dirty="0"/>
              <a:t>1350 grams</a:t>
            </a:r>
          </a:p>
          <a:p>
            <a:pPr marL="0" indent="0">
              <a:buNone/>
            </a:pPr>
            <a:r>
              <a:rPr lang="en-US" dirty="0"/>
              <a:t>1.350 kilograms		these are all the same number</a:t>
            </a:r>
          </a:p>
          <a:p>
            <a:pPr marL="0" indent="0">
              <a:buNone/>
            </a:pPr>
            <a:r>
              <a:rPr lang="en-US" dirty="0"/>
              <a:t>1.350 x 10</a:t>
            </a:r>
            <a:r>
              <a:rPr lang="en-US" baseline="30000" dirty="0"/>
              <a:t>3</a:t>
            </a:r>
            <a:r>
              <a:rPr lang="en-US" dirty="0"/>
              <a:t> grams</a:t>
            </a:r>
          </a:p>
        </p:txBody>
      </p:sp>
      <p:sp>
        <p:nvSpPr>
          <p:cNvPr id="4" name="Right Brace 3">
            <a:extLst>
              <a:ext uri="{FF2B5EF4-FFF2-40B4-BE49-F238E27FC236}">
                <a16:creationId xmlns:a16="http://schemas.microsoft.com/office/drawing/2014/main" id="{4DE8EBBD-5A0B-25D3-7A23-5685B9DEAABA}"/>
              </a:ext>
            </a:extLst>
          </p:cNvPr>
          <p:cNvSpPr/>
          <p:nvPr/>
        </p:nvSpPr>
        <p:spPr>
          <a:xfrm>
            <a:off x="3771900" y="4210050"/>
            <a:ext cx="523875" cy="1438275"/>
          </a:xfrm>
          <a:prstGeom prst="rightBrace">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116588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C40C0-6DDC-C070-1C73-C769EF43C7F6}"/>
              </a:ext>
            </a:extLst>
          </p:cNvPr>
          <p:cNvSpPr>
            <a:spLocks noGrp="1"/>
          </p:cNvSpPr>
          <p:nvPr>
            <p:ph type="title"/>
          </p:nvPr>
        </p:nvSpPr>
        <p:spPr/>
        <p:txBody>
          <a:bodyPr/>
          <a:lstStyle/>
          <a:p>
            <a:r>
              <a:rPr lang="en-US" b="0" i="1" dirty="0">
                <a:effectLst/>
                <a:highlight>
                  <a:srgbClr val="FFFFFF"/>
                </a:highlight>
                <a:latin typeface="Neue Helvetica W01"/>
              </a:rPr>
              <a:t>Le Système International </a:t>
            </a:r>
            <a:r>
              <a:rPr lang="en-US" b="0" i="1" dirty="0" err="1">
                <a:effectLst/>
                <a:highlight>
                  <a:srgbClr val="FFFFFF"/>
                </a:highlight>
                <a:latin typeface="Neue Helvetica W01"/>
              </a:rPr>
              <a:t>d’Unités</a:t>
            </a:r>
            <a:r>
              <a:rPr lang="en-US" b="0" i="1" dirty="0">
                <a:effectLst/>
                <a:highlight>
                  <a:srgbClr val="FFFFFF"/>
                </a:highlight>
                <a:latin typeface="Neue Helvetica W01"/>
              </a:rPr>
              <a:t> </a:t>
            </a:r>
            <a:r>
              <a:rPr lang="en-US" dirty="0">
                <a:effectLst/>
                <a:highlight>
                  <a:srgbClr val="FFFFFF"/>
                </a:highlight>
                <a:latin typeface="Neue Helvetica W01"/>
              </a:rPr>
              <a:t>(SI </a:t>
            </a:r>
            <a:r>
              <a:rPr lang="en-US" dirty="0"/>
              <a:t>Units</a:t>
            </a:r>
            <a:r>
              <a:rPr lang="en-US" dirty="0">
                <a:effectLst/>
                <a:highlight>
                  <a:srgbClr val="FFFFFF"/>
                </a:highlight>
                <a:latin typeface="Neue Helvetica W01"/>
              </a:rPr>
              <a:t>)</a:t>
            </a:r>
            <a:endParaRPr lang="en-US" dirty="0"/>
          </a:p>
        </p:txBody>
      </p:sp>
      <p:graphicFrame>
        <p:nvGraphicFramePr>
          <p:cNvPr id="11" name="Content Placeholder 10">
            <a:extLst>
              <a:ext uri="{FF2B5EF4-FFF2-40B4-BE49-F238E27FC236}">
                <a16:creationId xmlns:a16="http://schemas.microsoft.com/office/drawing/2014/main" id="{F9D9B633-4752-2481-08DE-29A6744C1665}"/>
              </a:ext>
            </a:extLst>
          </p:cNvPr>
          <p:cNvGraphicFramePr>
            <a:graphicFrameLocks noGrp="1"/>
          </p:cNvGraphicFramePr>
          <p:nvPr>
            <p:ph idx="1"/>
            <p:extLst>
              <p:ext uri="{D42A27DB-BD31-4B8C-83A1-F6EECF244321}">
                <p14:modId xmlns:p14="http://schemas.microsoft.com/office/powerpoint/2010/main" val="4267366854"/>
              </p:ext>
            </p:extLst>
          </p:nvPr>
        </p:nvGraphicFramePr>
        <p:xfrm>
          <a:off x="1706881" y="5053307"/>
          <a:ext cx="8778237" cy="370840"/>
        </p:xfrm>
        <a:graphic>
          <a:graphicData uri="http://schemas.openxmlformats.org/drawingml/2006/table">
            <a:tbl>
              <a:tblPr firstRow="1" bandRow="1">
                <a:tableStyleId>{5940675A-B579-460E-94D1-54222C63F5DA}</a:tableStyleId>
              </a:tblPr>
              <a:tblGrid>
                <a:gridCol w="3484877">
                  <a:extLst>
                    <a:ext uri="{9D8B030D-6E8A-4147-A177-3AD203B41FA5}">
                      <a16:colId xmlns:a16="http://schemas.microsoft.com/office/drawing/2014/main" val="4123078544"/>
                    </a:ext>
                  </a:extLst>
                </a:gridCol>
                <a:gridCol w="2580640">
                  <a:extLst>
                    <a:ext uri="{9D8B030D-6E8A-4147-A177-3AD203B41FA5}">
                      <a16:colId xmlns:a16="http://schemas.microsoft.com/office/drawing/2014/main" val="223086444"/>
                    </a:ext>
                  </a:extLst>
                </a:gridCol>
                <a:gridCol w="2712720">
                  <a:extLst>
                    <a:ext uri="{9D8B030D-6E8A-4147-A177-3AD203B41FA5}">
                      <a16:colId xmlns:a16="http://schemas.microsoft.com/office/drawing/2014/main" val="2583904316"/>
                    </a:ext>
                  </a:extLst>
                </a:gridCol>
              </a:tblGrid>
              <a:tr h="370840">
                <a:tc>
                  <a:txBody>
                    <a:bodyPr/>
                    <a:lstStyle/>
                    <a:p>
                      <a:r>
                        <a:rPr lang="en-US" dirty="0"/>
                        <a:t>volume</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en-US" dirty="0"/>
                        <a:t>liter</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en-US" dirty="0"/>
                        <a:t>L</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485715306"/>
                  </a:ext>
                </a:extLst>
              </a:tr>
            </a:tbl>
          </a:graphicData>
        </a:graphic>
      </p:graphicFrame>
      <p:pic>
        <p:nvPicPr>
          <p:cNvPr id="5" name="Picture 4">
            <a:extLst>
              <a:ext uri="{FF2B5EF4-FFF2-40B4-BE49-F238E27FC236}">
                <a16:creationId xmlns:a16="http://schemas.microsoft.com/office/drawing/2014/main" id="{62680FBA-7F91-0354-5845-CE94F7F9E985}"/>
              </a:ext>
            </a:extLst>
          </p:cNvPr>
          <p:cNvPicPr>
            <a:picLocks noChangeAspect="1"/>
          </p:cNvPicPr>
          <p:nvPr/>
        </p:nvPicPr>
        <p:blipFill>
          <a:blip r:embed="rId2"/>
          <a:stretch>
            <a:fillRect/>
          </a:stretch>
        </p:blipFill>
        <p:spPr>
          <a:xfrm>
            <a:off x="1578620" y="833143"/>
            <a:ext cx="8973802" cy="4220164"/>
          </a:xfrm>
          <a:prstGeom prst="rect">
            <a:avLst/>
          </a:prstGeom>
        </p:spPr>
      </p:pic>
      <p:sp>
        <p:nvSpPr>
          <p:cNvPr id="6" name="TextBox 5">
            <a:extLst>
              <a:ext uri="{FF2B5EF4-FFF2-40B4-BE49-F238E27FC236}">
                <a16:creationId xmlns:a16="http://schemas.microsoft.com/office/drawing/2014/main" id="{71746C55-A7D3-DB07-AFA3-49A729424E7D}"/>
              </a:ext>
            </a:extLst>
          </p:cNvPr>
          <p:cNvSpPr txBox="1"/>
          <p:nvPr/>
        </p:nvSpPr>
        <p:spPr>
          <a:xfrm>
            <a:off x="178181" y="6444476"/>
            <a:ext cx="1578958" cy="276999"/>
          </a:xfrm>
          <a:prstGeom prst="rect">
            <a:avLst/>
          </a:prstGeom>
          <a:noFill/>
        </p:spPr>
        <p:txBody>
          <a:bodyPr wrap="square" rtlCol="0">
            <a:spAutoFit/>
          </a:bodyPr>
          <a:lstStyle/>
          <a:p>
            <a:r>
              <a:rPr lang="en-US" sz="1200" dirty="0"/>
              <a:t>Chapter 1.4</a:t>
            </a:r>
          </a:p>
        </p:txBody>
      </p:sp>
      <p:sp>
        <p:nvSpPr>
          <p:cNvPr id="9" name="TextBox 8">
            <a:extLst>
              <a:ext uri="{FF2B5EF4-FFF2-40B4-BE49-F238E27FC236}">
                <a16:creationId xmlns:a16="http://schemas.microsoft.com/office/drawing/2014/main" id="{586428DB-97B9-07FA-9F94-86A6F53E9D3E}"/>
              </a:ext>
            </a:extLst>
          </p:cNvPr>
          <p:cNvSpPr txBox="1"/>
          <p:nvPr/>
        </p:nvSpPr>
        <p:spPr>
          <a:xfrm>
            <a:off x="8782050" y="3006209"/>
            <a:ext cx="952500" cy="369332"/>
          </a:xfrm>
          <a:prstGeom prst="rect">
            <a:avLst/>
          </a:prstGeom>
          <a:noFill/>
        </p:spPr>
        <p:txBody>
          <a:bodyPr wrap="square" rtlCol="0">
            <a:spAutoFit/>
          </a:bodyPr>
          <a:lstStyle/>
          <a:p>
            <a:r>
              <a:rPr lang="en-US" dirty="0"/>
              <a:t>or     </a:t>
            </a:r>
            <a:r>
              <a:rPr lang="en-US" baseline="30000" dirty="0" err="1"/>
              <a:t>o</a:t>
            </a:r>
            <a:r>
              <a:rPr lang="en-US" dirty="0" err="1"/>
              <a:t>C</a:t>
            </a:r>
            <a:endParaRPr lang="en-US" dirty="0"/>
          </a:p>
        </p:txBody>
      </p:sp>
      <p:sp>
        <p:nvSpPr>
          <p:cNvPr id="10" name="TextBox 9">
            <a:extLst>
              <a:ext uri="{FF2B5EF4-FFF2-40B4-BE49-F238E27FC236}">
                <a16:creationId xmlns:a16="http://schemas.microsoft.com/office/drawing/2014/main" id="{FA40DDC6-9263-2414-8476-2446CC7A2D8E}"/>
              </a:ext>
            </a:extLst>
          </p:cNvPr>
          <p:cNvSpPr txBox="1"/>
          <p:nvPr/>
        </p:nvSpPr>
        <p:spPr>
          <a:xfrm>
            <a:off x="6162675" y="3006209"/>
            <a:ext cx="1314450" cy="369332"/>
          </a:xfrm>
          <a:prstGeom prst="rect">
            <a:avLst/>
          </a:prstGeom>
          <a:noFill/>
        </p:spPr>
        <p:txBody>
          <a:bodyPr wrap="square" rtlCol="0">
            <a:spAutoFit/>
          </a:bodyPr>
          <a:lstStyle/>
          <a:p>
            <a:r>
              <a:rPr lang="en-US" dirty="0"/>
              <a:t>or Celsius</a:t>
            </a:r>
          </a:p>
        </p:txBody>
      </p:sp>
      <p:sp>
        <p:nvSpPr>
          <p:cNvPr id="12" name="Content Placeholder 2">
            <a:extLst>
              <a:ext uri="{FF2B5EF4-FFF2-40B4-BE49-F238E27FC236}">
                <a16:creationId xmlns:a16="http://schemas.microsoft.com/office/drawing/2014/main" id="{710A9243-C661-2626-D916-6B975C040AC1}"/>
              </a:ext>
            </a:extLst>
          </p:cNvPr>
          <p:cNvSpPr txBox="1">
            <a:spLocks/>
          </p:cNvSpPr>
          <p:nvPr/>
        </p:nvSpPr>
        <p:spPr>
          <a:xfrm>
            <a:off x="444881" y="5485467"/>
            <a:ext cx="11638395" cy="1176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Measured numbers  - last digit is an estimate/guess – all are significant</a:t>
            </a:r>
          </a:p>
          <a:p>
            <a:r>
              <a:rPr lang="en-US" dirty="0"/>
              <a:t>Counted numbers – these are exact numbers – infinite significant figures</a:t>
            </a:r>
          </a:p>
        </p:txBody>
      </p:sp>
    </p:spTree>
    <p:extLst>
      <p:ext uri="{BB962C8B-B14F-4D97-AF65-F5344CB8AC3E}">
        <p14:creationId xmlns:p14="http://schemas.microsoft.com/office/powerpoint/2010/main" val="3688385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4740F-7337-EA89-7FAA-CDDFC763E850}"/>
              </a:ext>
            </a:extLst>
          </p:cNvPr>
          <p:cNvSpPr>
            <a:spLocks noGrp="1"/>
          </p:cNvSpPr>
          <p:nvPr>
            <p:ph type="title"/>
          </p:nvPr>
        </p:nvSpPr>
        <p:spPr/>
        <p:txBody>
          <a:bodyPr/>
          <a:lstStyle/>
          <a:p>
            <a:r>
              <a:rPr lang="en-US" dirty="0"/>
              <a:t>Length (distance) = meter (m)</a:t>
            </a:r>
          </a:p>
        </p:txBody>
      </p:sp>
      <p:sp>
        <p:nvSpPr>
          <p:cNvPr id="3" name="Content Placeholder 2">
            <a:extLst>
              <a:ext uri="{FF2B5EF4-FFF2-40B4-BE49-F238E27FC236}">
                <a16:creationId xmlns:a16="http://schemas.microsoft.com/office/drawing/2014/main" id="{EC761E06-C631-F838-4F92-F028077F44F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EAADDF55-E332-89BC-3606-16B7A85AC629}"/>
              </a:ext>
            </a:extLst>
          </p:cNvPr>
          <p:cNvPicPr>
            <a:picLocks noChangeAspect="1"/>
          </p:cNvPicPr>
          <p:nvPr/>
        </p:nvPicPr>
        <p:blipFill>
          <a:blip r:embed="rId2"/>
          <a:stretch>
            <a:fillRect/>
          </a:stretch>
        </p:blipFill>
        <p:spPr>
          <a:xfrm>
            <a:off x="1547200" y="870186"/>
            <a:ext cx="10325650" cy="5773844"/>
          </a:xfrm>
          <a:prstGeom prst="rect">
            <a:avLst/>
          </a:prstGeom>
        </p:spPr>
      </p:pic>
      <p:sp>
        <p:nvSpPr>
          <p:cNvPr id="6" name="TextBox 5">
            <a:extLst>
              <a:ext uri="{FF2B5EF4-FFF2-40B4-BE49-F238E27FC236}">
                <a16:creationId xmlns:a16="http://schemas.microsoft.com/office/drawing/2014/main" id="{E504010A-CD2A-6FA2-26FF-CE2FEF816480}"/>
              </a:ext>
            </a:extLst>
          </p:cNvPr>
          <p:cNvSpPr txBox="1"/>
          <p:nvPr/>
        </p:nvSpPr>
        <p:spPr>
          <a:xfrm>
            <a:off x="178181" y="6444476"/>
            <a:ext cx="1578958" cy="276999"/>
          </a:xfrm>
          <a:prstGeom prst="rect">
            <a:avLst/>
          </a:prstGeom>
          <a:noFill/>
        </p:spPr>
        <p:txBody>
          <a:bodyPr wrap="square" rtlCol="0">
            <a:spAutoFit/>
          </a:bodyPr>
          <a:lstStyle/>
          <a:p>
            <a:r>
              <a:rPr lang="en-US" sz="1200" dirty="0"/>
              <a:t>Chapter 1.4</a:t>
            </a:r>
          </a:p>
        </p:txBody>
      </p:sp>
    </p:spTree>
    <p:extLst>
      <p:ext uri="{BB962C8B-B14F-4D97-AF65-F5344CB8AC3E}">
        <p14:creationId xmlns:p14="http://schemas.microsoft.com/office/powerpoint/2010/main" val="2281798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282DA-12B5-77EF-DFC1-90A3A3E4529D}"/>
              </a:ext>
            </a:extLst>
          </p:cNvPr>
          <p:cNvSpPr>
            <a:spLocks noGrp="1"/>
          </p:cNvSpPr>
          <p:nvPr>
            <p:ph type="title"/>
          </p:nvPr>
        </p:nvSpPr>
        <p:spPr/>
        <p:txBody>
          <a:bodyPr/>
          <a:lstStyle/>
          <a:p>
            <a:r>
              <a:rPr lang="en-US" dirty="0"/>
              <a:t>Mass (how much matter or “stuff”) – kilogram (kg)</a:t>
            </a:r>
          </a:p>
        </p:txBody>
      </p:sp>
      <p:sp>
        <p:nvSpPr>
          <p:cNvPr id="3" name="Content Placeholder 2">
            <a:extLst>
              <a:ext uri="{FF2B5EF4-FFF2-40B4-BE49-F238E27FC236}">
                <a16:creationId xmlns:a16="http://schemas.microsoft.com/office/drawing/2014/main" id="{327A74EA-2A6A-DF66-3D64-AE43350E796C}"/>
              </a:ext>
            </a:extLst>
          </p:cNvPr>
          <p:cNvSpPr>
            <a:spLocks noGrp="1"/>
          </p:cNvSpPr>
          <p:nvPr>
            <p:ph idx="1"/>
          </p:nvPr>
        </p:nvSpPr>
        <p:spPr>
          <a:xfrm>
            <a:off x="838200" y="1825625"/>
            <a:ext cx="6238875" cy="4351338"/>
          </a:xfrm>
        </p:spPr>
        <p:txBody>
          <a:bodyPr/>
          <a:lstStyle/>
          <a:p>
            <a:r>
              <a:rPr lang="en-US" dirty="0"/>
              <a:t>Used to be 1 liter of water = 1 kg</a:t>
            </a:r>
          </a:p>
          <a:p>
            <a:r>
              <a:rPr lang="en-US" dirty="0"/>
              <a:t>Typically a balance or scale will measure mass</a:t>
            </a:r>
          </a:p>
          <a:p>
            <a:r>
              <a:rPr lang="en-US" dirty="0"/>
              <a:t>Weight is the force of gravity on mass</a:t>
            </a:r>
          </a:p>
          <a:p>
            <a:r>
              <a:rPr lang="en-US" dirty="0"/>
              <a:t>Weight is the same as mass on earth</a:t>
            </a:r>
          </a:p>
        </p:txBody>
      </p:sp>
      <p:pic>
        <p:nvPicPr>
          <p:cNvPr id="5" name="Picture 4">
            <a:extLst>
              <a:ext uri="{FF2B5EF4-FFF2-40B4-BE49-F238E27FC236}">
                <a16:creationId xmlns:a16="http://schemas.microsoft.com/office/drawing/2014/main" id="{9959027A-07A4-DC21-C56E-35A95865D383}"/>
              </a:ext>
            </a:extLst>
          </p:cNvPr>
          <p:cNvPicPr>
            <a:picLocks noChangeAspect="1"/>
          </p:cNvPicPr>
          <p:nvPr/>
        </p:nvPicPr>
        <p:blipFill>
          <a:blip r:embed="rId2"/>
          <a:stretch>
            <a:fillRect/>
          </a:stretch>
        </p:blipFill>
        <p:spPr>
          <a:xfrm>
            <a:off x="7286358" y="710361"/>
            <a:ext cx="3829584" cy="6011114"/>
          </a:xfrm>
          <a:prstGeom prst="rect">
            <a:avLst/>
          </a:prstGeom>
        </p:spPr>
      </p:pic>
      <p:sp>
        <p:nvSpPr>
          <p:cNvPr id="6" name="TextBox 5">
            <a:extLst>
              <a:ext uri="{FF2B5EF4-FFF2-40B4-BE49-F238E27FC236}">
                <a16:creationId xmlns:a16="http://schemas.microsoft.com/office/drawing/2014/main" id="{1DCCF6A0-9322-A271-5A70-85AC78B1681B}"/>
              </a:ext>
            </a:extLst>
          </p:cNvPr>
          <p:cNvSpPr txBox="1"/>
          <p:nvPr/>
        </p:nvSpPr>
        <p:spPr>
          <a:xfrm>
            <a:off x="178181" y="6444476"/>
            <a:ext cx="1578958" cy="276999"/>
          </a:xfrm>
          <a:prstGeom prst="rect">
            <a:avLst/>
          </a:prstGeom>
          <a:noFill/>
        </p:spPr>
        <p:txBody>
          <a:bodyPr wrap="square" rtlCol="0">
            <a:spAutoFit/>
          </a:bodyPr>
          <a:lstStyle/>
          <a:p>
            <a:r>
              <a:rPr lang="en-US" sz="1200" dirty="0"/>
              <a:t>Chapter 1.4</a:t>
            </a:r>
          </a:p>
        </p:txBody>
      </p:sp>
    </p:spTree>
    <p:extLst>
      <p:ext uri="{BB962C8B-B14F-4D97-AF65-F5344CB8AC3E}">
        <p14:creationId xmlns:p14="http://schemas.microsoft.com/office/powerpoint/2010/main" val="3377633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ECDA2-CCF6-C507-004F-2F818C460613}"/>
              </a:ext>
            </a:extLst>
          </p:cNvPr>
          <p:cNvSpPr>
            <a:spLocks noGrp="1"/>
          </p:cNvSpPr>
          <p:nvPr>
            <p:ph type="title"/>
          </p:nvPr>
        </p:nvSpPr>
        <p:spPr/>
        <p:txBody>
          <a:bodyPr/>
          <a:lstStyle/>
          <a:p>
            <a:r>
              <a:rPr lang="en-US" dirty="0"/>
              <a:t>Time (progression of existence) – seconds (s) </a:t>
            </a:r>
          </a:p>
        </p:txBody>
      </p:sp>
      <p:pic>
        <p:nvPicPr>
          <p:cNvPr id="6" name="Content Placeholder 5" descr="Half face clock on a wall">
            <a:extLst>
              <a:ext uri="{FF2B5EF4-FFF2-40B4-BE49-F238E27FC236}">
                <a16:creationId xmlns:a16="http://schemas.microsoft.com/office/drawing/2014/main" id="{FFE67C00-A2CA-5111-F2AA-A7E2B02BFAC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25207" y="1139825"/>
            <a:ext cx="6046685" cy="4351338"/>
          </a:xfrm>
        </p:spPr>
      </p:pic>
      <p:sp>
        <p:nvSpPr>
          <p:cNvPr id="4" name="TextBox 3">
            <a:extLst>
              <a:ext uri="{FF2B5EF4-FFF2-40B4-BE49-F238E27FC236}">
                <a16:creationId xmlns:a16="http://schemas.microsoft.com/office/drawing/2014/main" id="{29560077-2784-5CF7-A2B0-99F569CACBCA}"/>
              </a:ext>
            </a:extLst>
          </p:cNvPr>
          <p:cNvSpPr txBox="1"/>
          <p:nvPr/>
        </p:nvSpPr>
        <p:spPr>
          <a:xfrm>
            <a:off x="178181" y="6444476"/>
            <a:ext cx="1578958" cy="276999"/>
          </a:xfrm>
          <a:prstGeom prst="rect">
            <a:avLst/>
          </a:prstGeom>
          <a:noFill/>
        </p:spPr>
        <p:txBody>
          <a:bodyPr wrap="square" rtlCol="0">
            <a:spAutoFit/>
          </a:bodyPr>
          <a:lstStyle/>
          <a:p>
            <a:r>
              <a:rPr lang="en-US" sz="1200" dirty="0"/>
              <a:t>Chapter 1.4</a:t>
            </a:r>
          </a:p>
        </p:txBody>
      </p:sp>
      <p:sp>
        <p:nvSpPr>
          <p:cNvPr id="7" name="Right Brace 6">
            <a:extLst>
              <a:ext uri="{FF2B5EF4-FFF2-40B4-BE49-F238E27FC236}">
                <a16:creationId xmlns:a16="http://schemas.microsoft.com/office/drawing/2014/main" id="{09C7A791-7AA6-F8ED-01CE-65E2E53372E4}"/>
              </a:ext>
            </a:extLst>
          </p:cNvPr>
          <p:cNvSpPr/>
          <p:nvPr/>
        </p:nvSpPr>
        <p:spPr>
          <a:xfrm rot="10800000">
            <a:off x="4743450" y="4586128"/>
            <a:ext cx="160020" cy="342106"/>
          </a:xfrm>
          <a:prstGeom prst="rightBrace">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EFFAF976-4F95-9E7B-B077-2BE9A7D42D89}"/>
              </a:ext>
            </a:extLst>
          </p:cNvPr>
          <p:cNvSpPr txBox="1"/>
          <p:nvPr/>
        </p:nvSpPr>
        <p:spPr>
          <a:xfrm>
            <a:off x="3168278" y="4572515"/>
            <a:ext cx="1416050" cy="369332"/>
          </a:xfrm>
          <a:prstGeom prst="rect">
            <a:avLst/>
          </a:prstGeom>
          <a:solidFill>
            <a:schemeClr val="bg1"/>
          </a:solidFill>
          <a:ln w="12700">
            <a:solidFill>
              <a:schemeClr val="accent1">
                <a:shade val="15000"/>
              </a:schemeClr>
            </a:solidFill>
          </a:ln>
        </p:spPr>
        <p:txBody>
          <a:bodyPr wrap="square" rtlCol="0">
            <a:spAutoFit/>
          </a:bodyPr>
          <a:lstStyle/>
          <a:p>
            <a:r>
              <a:rPr lang="en-US" dirty="0"/>
              <a:t>1 second (s)</a:t>
            </a:r>
            <a:endParaRPr lang="en-US" baseline="30000" dirty="0"/>
          </a:p>
        </p:txBody>
      </p:sp>
    </p:spTree>
    <p:extLst>
      <p:ext uri="{BB962C8B-B14F-4D97-AF65-F5344CB8AC3E}">
        <p14:creationId xmlns:p14="http://schemas.microsoft.com/office/powerpoint/2010/main" val="37760165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772B9-6993-11BD-DA13-570BAB74CF8C}"/>
              </a:ext>
            </a:extLst>
          </p:cNvPr>
          <p:cNvSpPr>
            <a:spLocks noGrp="1"/>
          </p:cNvSpPr>
          <p:nvPr>
            <p:ph type="title"/>
          </p:nvPr>
        </p:nvSpPr>
        <p:spPr/>
        <p:txBody>
          <a:bodyPr/>
          <a:lstStyle/>
          <a:p>
            <a:r>
              <a:rPr lang="en-US" dirty="0"/>
              <a:t>Temperature (average energy) – kelvin (K) or Celsius (</a:t>
            </a:r>
            <a:r>
              <a:rPr lang="en-US" baseline="30000" dirty="0" err="1"/>
              <a:t>o</a:t>
            </a:r>
            <a:r>
              <a:rPr lang="en-US" dirty="0" err="1"/>
              <a:t>C</a:t>
            </a:r>
            <a:r>
              <a:rPr lang="en-US" dirty="0"/>
              <a:t>)</a:t>
            </a:r>
          </a:p>
        </p:txBody>
      </p:sp>
      <p:sp>
        <p:nvSpPr>
          <p:cNvPr id="4" name="TextBox 3">
            <a:extLst>
              <a:ext uri="{FF2B5EF4-FFF2-40B4-BE49-F238E27FC236}">
                <a16:creationId xmlns:a16="http://schemas.microsoft.com/office/drawing/2014/main" id="{A89EAF28-E1DD-B140-7141-DA16B420EA7C}"/>
              </a:ext>
            </a:extLst>
          </p:cNvPr>
          <p:cNvSpPr txBox="1"/>
          <p:nvPr/>
        </p:nvSpPr>
        <p:spPr>
          <a:xfrm>
            <a:off x="178181" y="6444476"/>
            <a:ext cx="1578958" cy="276999"/>
          </a:xfrm>
          <a:prstGeom prst="rect">
            <a:avLst/>
          </a:prstGeom>
          <a:noFill/>
        </p:spPr>
        <p:txBody>
          <a:bodyPr wrap="square" rtlCol="0">
            <a:spAutoFit/>
          </a:bodyPr>
          <a:lstStyle/>
          <a:p>
            <a:r>
              <a:rPr lang="en-US" sz="1200" dirty="0"/>
              <a:t>Chapter 1.4, 1.6</a:t>
            </a:r>
          </a:p>
        </p:txBody>
      </p:sp>
      <p:pic>
        <p:nvPicPr>
          <p:cNvPr id="6" name="Picture 5">
            <a:extLst>
              <a:ext uri="{FF2B5EF4-FFF2-40B4-BE49-F238E27FC236}">
                <a16:creationId xmlns:a16="http://schemas.microsoft.com/office/drawing/2014/main" id="{CEE6805B-53F6-38AD-2376-D1D1C154F14B}"/>
              </a:ext>
            </a:extLst>
          </p:cNvPr>
          <p:cNvPicPr>
            <a:picLocks noChangeAspect="1"/>
          </p:cNvPicPr>
          <p:nvPr/>
        </p:nvPicPr>
        <p:blipFill>
          <a:blip r:embed="rId2"/>
          <a:stretch>
            <a:fillRect/>
          </a:stretch>
        </p:blipFill>
        <p:spPr>
          <a:xfrm>
            <a:off x="1994858" y="848684"/>
            <a:ext cx="7911142" cy="5872791"/>
          </a:xfrm>
          <a:prstGeom prst="rect">
            <a:avLst/>
          </a:prstGeom>
        </p:spPr>
      </p:pic>
    </p:spTree>
    <p:extLst>
      <p:ext uri="{BB962C8B-B14F-4D97-AF65-F5344CB8AC3E}">
        <p14:creationId xmlns:p14="http://schemas.microsoft.com/office/powerpoint/2010/main" val="1630064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C7AF3-7852-9DB8-DDBF-89EB4CF1179A}"/>
              </a:ext>
            </a:extLst>
          </p:cNvPr>
          <p:cNvSpPr>
            <a:spLocks noGrp="1"/>
          </p:cNvSpPr>
          <p:nvPr>
            <p:ph type="title"/>
          </p:nvPr>
        </p:nvSpPr>
        <p:spPr>
          <a:xfrm>
            <a:off x="267854" y="136525"/>
            <a:ext cx="12190845" cy="466148"/>
          </a:xfrm>
        </p:spPr>
        <p:txBody>
          <a:bodyPr/>
          <a:lstStyle/>
          <a:p>
            <a:r>
              <a:rPr lang="en-US" dirty="0"/>
              <a:t>Moles (number of things) – 6.022 x 10</a:t>
            </a:r>
            <a:r>
              <a:rPr lang="en-US" baseline="30000" dirty="0"/>
              <a:t>23</a:t>
            </a:r>
            <a:r>
              <a:rPr lang="en-US" dirty="0"/>
              <a:t> things – moles (mol) </a:t>
            </a:r>
          </a:p>
        </p:txBody>
      </p:sp>
      <p:sp>
        <p:nvSpPr>
          <p:cNvPr id="3" name="Content Placeholder 2">
            <a:extLst>
              <a:ext uri="{FF2B5EF4-FFF2-40B4-BE49-F238E27FC236}">
                <a16:creationId xmlns:a16="http://schemas.microsoft.com/office/drawing/2014/main" id="{B4A90A9A-B564-A2EE-5AE2-8F1FF968CA78}"/>
              </a:ext>
            </a:extLst>
          </p:cNvPr>
          <p:cNvSpPr>
            <a:spLocks noGrp="1"/>
          </p:cNvSpPr>
          <p:nvPr>
            <p:ph idx="1"/>
          </p:nvPr>
        </p:nvSpPr>
        <p:spPr>
          <a:xfrm>
            <a:off x="838199" y="1143000"/>
            <a:ext cx="11020425" cy="5714999"/>
          </a:xfrm>
        </p:spPr>
        <p:txBody>
          <a:bodyPr>
            <a:normAutofit lnSpcReduction="10000"/>
          </a:bodyPr>
          <a:lstStyle/>
          <a:p>
            <a:pPr marL="0" indent="0">
              <a:buNone/>
            </a:pPr>
            <a:r>
              <a:rPr lang="en-US" dirty="0"/>
              <a:t>Mole is just a word that means a number, similar to how “dozen” means “twelve”</a:t>
            </a:r>
          </a:p>
          <a:p>
            <a:pPr marL="0" indent="0">
              <a:buNone/>
            </a:pPr>
            <a:endParaRPr lang="en-US" dirty="0"/>
          </a:p>
          <a:p>
            <a:pPr marL="0" indent="0">
              <a:buNone/>
            </a:pPr>
            <a:r>
              <a:rPr lang="en-US" dirty="0"/>
              <a:t>602,200,000,000,000,000,000,000 things (usually atoms/molecules)</a:t>
            </a:r>
          </a:p>
          <a:p>
            <a:pPr marL="0" indent="0">
              <a:buNone/>
            </a:pPr>
            <a:endParaRPr lang="en-US" dirty="0"/>
          </a:p>
          <a:p>
            <a:pPr marL="0" indent="0">
              <a:buNone/>
            </a:pPr>
            <a:r>
              <a:rPr lang="en-US" dirty="0"/>
              <a:t>6.022 x 10</a:t>
            </a:r>
            <a:r>
              <a:rPr lang="en-US" baseline="30000" dirty="0"/>
              <a:t>23</a:t>
            </a:r>
            <a:r>
              <a:rPr lang="en-US" dirty="0"/>
              <a:t> things (usually atoms/molecules)</a:t>
            </a:r>
          </a:p>
          <a:p>
            <a:pPr marL="0" indent="0">
              <a:buNone/>
            </a:pPr>
            <a:endParaRPr lang="en-US" dirty="0"/>
          </a:p>
          <a:p>
            <a:pPr marL="0" indent="0">
              <a:buNone/>
            </a:pPr>
            <a:endParaRPr lang="en-US" dirty="0"/>
          </a:p>
          <a:p>
            <a:pPr marL="0" indent="0">
              <a:buNone/>
            </a:pPr>
            <a:endParaRPr lang="en-US" dirty="0"/>
          </a:p>
          <a:p>
            <a:pPr marL="0" indent="0">
              <a:buNone/>
            </a:pPr>
            <a:r>
              <a:rPr lang="en-US" dirty="0"/>
              <a:t>**If you are counting a mole of things – that is an exact number. If you are calculating or measuring the amount of something in moles, that is a measured number</a:t>
            </a:r>
          </a:p>
        </p:txBody>
      </p:sp>
      <p:sp>
        <p:nvSpPr>
          <p:cNvPr id="4" name="TextBox 3">
            <a:extLst>
              <a:ext uri="{FF2B5EF4-FFF2-40B4-BE49-F238E27FC236}">
                <a16:creationId xmlns:a16="http://schemas.microsoft.com/office/drawing/2014/main" id="{0C509D62-F44B-9E86-90FB-3E3AA2553252}"/>
              </a:ext>
            </a:extLst>
          </p:cNvPr>
          <p:cNvSpPr txBox="1"/>
          <p:nvPr/>
        </p:nvSpPr>
        <p:spPr>
          <a:xfrm>
            <a:off x="178181" y="6444476"/>
            <a:ext cx="1578958" cy="276999"/>
          </a:xfrm>
          <a:prstGeom prst="rect">
            <a:avLst/>
          </a:prstGeom>
          <a:noFill/>
        </p:spPr>
        <p:txBody>
          <a:bodyPr wrap="square" rtlCol="0">
            <a:spAutoFit/>
          </a:bodyPr>
          <a:lstStyle/>
          <a:p>
            <a:r>
              <a:rPr lang="en-US" sz="1200" dirty="0"/>
              <a:t>Chapter 1.4</a:t>
            </a:r>
          </a:p>
        </p:txBody>
      </p:sp>
      <p:sp>
        <p:nvSpPr>
          <p:cNvPr id="5" name="Content Placeholder 2">
            <a:extLst>
              <a:ext uri="{FF2B5EF4-FFF2-40B4-BE49-F238E27FC236}">
                <a16:creationId xmlns:a16="http://schemas.microsoft.com/office/drawing/2014/main" id="{9D24C285-4D7C-8869-9B4C-2CA4D7FC655C}"/>
              </a:ext>
            </a:extLst>
          </p:cNvPr>
          <p:cNvSpPr txBox="1">
            <a:spLocks/>
          </p:cNvSpPr>
          <p:nvPr/>
        </p:nvSpPr>
        <p:spPr>
          <a:xfrm>
            <a:off x="178181" y="4000499"/>
            <a:ext cx="11638395" cy="1176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Measured numbers  - last digit is an estimate/guess – all are significant</a:t>
            </a:r>
          </a:p>
          <a:p>
            <a:r>
              <a:rPr lang="en-US" dirty="0"/>
              <a:t>Counted numbers – these are exact numbers – infinite significant figures</a:t>
            </a:r>
          </a:p>
        </p:txBody>
      </p:sp>
    </p:spTree>
    <p:extLst>
      <p:ext uri="{BB962C8B-B14F-4D97-AF65-F5344CB8AC3E}">
        <p14:creationId xmlns:p14="http://schemas.microsoft.com/office/powerpoint/2010/main" val="12302356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B728F19-829C-F892-FCAE-F5DD21223847}"/>
              </a:ext>
            </a:extLst>
          </p:cNvPr>
          <p:cNvPicPr>
            <a:picLocks noChangeAspect="1"/>
          </p:cNvPicPr>
          <p:nvPr/>
        </p:nvPicPr>
        <p:blipFill>
          <a:blip r:embed="rId2"/>
          <a:stretch>
            <a:fillRect/>
          </a:stretch>
        </p:blipFill>
        <p:spPr>
          <a:xfrm>
            <a:off x="0" y="2172927"/>
            <a:ext cx="5683379" cy="3613355"/>
          </a:xfrm>
          <a:prstGeom prst="rect">
            <a:avLst/>
          </a:prstGeom>
        </p:spPr>
      </p:pic>
      <p:sp>
        <p:nvSpPr>
          <p:cNvPr id="2" name="Title 1">
            <a:extLst>
              <a:ext uri="{FF2B5EF4-FFF2-40B4-BE49-F238E27FC236}">
                <a16:creationId xmlns:a16="http://schemas.microsoft.com/office/drawing/2014/main" id="{4B9AD81E-C279-D2BC-B14F-E887F0F3F030}"/>
              </a:ext>
            </a:extLst>
          </p:cNvPr>
          <p:cNvSpPr>
            <a:spLocks noGrp="1"/>
          </p:cNvSpPr>
          <p:nvPr>
            <p:ph type="title"/>
          </p:nvPr>
        </p:nvSpPr>
        <p:spPr/>
        <p:txBody>
          <a:bodyPr/>
          <a:lstStyle/>
          <a:p>
            <a:r>
              <a:rPr lang="en-US" dirty="0"/>
              <a:t>Volume (how much space something takes) – liter (L)</a:t>
            </a:r>
          </a:p>
        </p:txBody>
      </p:sp>
      <p:sp>
        <p:nvSpPr>
          <p:cNvPr id="3" name="Content Placeholder 2">
            <a:extLst>
              <a:ext uri="{FF2B5EF4-FFF2-40B4-BE49-F238E27FC236}">
                <a16:creationId xmlns:a16="http://schemas.microsoft.com/office/drawing/2014/main" id="{F1AEFFA0-F61B-730E-874E-B6007B291B92}"/>
              </a:ext>
            </a:extLst>
          </p:cNvPr>
          <p:cNvSpPr>
            <a:spLocks noGrp="1"/>
          </p:cNvSpPr>
          <p:nvPr>
            <p:ph idx="1"/>
          </p:nvPr>
        </p:nvSpPr>
        <p:spPr>
          <a:xfrm>
            <a:off x="161925" y="730250"/>
            <a:ext cx="10515600" cy="4351338"/>
          </a:xfrm>
        </p:spPr>
        <p:txBody>
          <a:bodyPr/>
          <a:lstStyle/>
          <a:p>
            <a:r>
              <a:rPr lang="en-US" dirty="0"/>
              <a:t>Important Equivalencies</a:t>
            </a:r>
          </a:p>
          <a:p>
            <a:pPr lvl="1"/>
            <a:r>
              <a:rPr lang="en-US" dirty="0"/>
              <a:t>1 cm</a:t>
            </a:r>
            <a:r>
              <a:rPr lang="en-US" baseline="30000" dirty="0"/>
              <a:t>3</a:t>
            </a:r>
            <a:r>
              <a:rPr lang="en-US" dirty="0"/>
              <a:t> = 1 mL</a:t>
            </a:r>
          </a:p>
          <a:p>
            <a:pPr lvl="1"/>
            <a:r>
              <a:rPr lang="en-US" dirty="0"/>
              <a:t>1000 cm</a:t>
            </a:r>
            <a:r>
              <a:rPr lang="en-US" baseline="30000" dirty="0"/>
              <a:t>3</a:t>
            </a:r>
            <a:r>
              <a:rPr lang="en-US" dirty="0"/>
              <a:t> = 1 L</a:t>
            </a:r>
          </a:p>
        </p:txBody>
      </p:sp>
      <p:pic>
        <p:nvPicPr>
          <p:cNvPr id="5" name="Picture 4">
            <a:extLst>
              <a:ext uri="{FF2B5EF4-FFF2-40B4-BE49-F238E27FC236}">
                <a16:creationId xmlns:a16="http://schemas.microsoft.com/office/drawing/2014/main" id="{C35736C5-DDC6-DD53-E2E3-4B65C71A82E5}"/>
              </a:ext>
            </a:extLst>
          </p:cNvPr>
          <p:cNvPicPr>
            <a:picLocks noChangeAspect="1"/>
          </p:cNvPicPr>
          <p:nvPr/>
        </p:nvPicPr>
        <p:blipFill>
          <a:blip r:embed="rId3"/>
          <a:stretch>
            <a:fillRect/>
          </a:stretch>
        </p:blipFill>
        <p:spPr>
          <a:xfrm>
            <a:off x="6033800" y="1992677"/>
            <a:ext cx="6158200" cy="3793605"/>
          </a:xfrm>
          <a:prstGeom prst="rect">
            <a:avLst/>
          </a:prstGeom>
        </p:spPr>
      </p:pic>
      <p:sp>
        <p:nvSpPr>
          <p:cNvPr id="10" name="TextBox 9">
            <a:extLst>
              <a:ext uri="{FF2B5EF4-FFF2-40B4-BE49-F238E27FC236}">
                <a16:creationId xmlns:a16="http://schemas.microsoft.com/office/drawing/2014/main" id="{73A770D7-D826-A373-9164-750B2BF35C66}"/>
              </a:ext>
            </a:extLst>
          </p:cNvPr>
          <p:cNvSpPr txBox="1"/>
          <p:nvPr/>
        </p:nvSpPr>
        <p:spPr>
          <a:xfrm>
            <a:off x="178181" y="6444476"/>
            <a:ext cx="1578958" cy="276999"/>
          </a:xfrm>
          <a:prstGeom prst="rect">
            <a:avLst/>
          </a:prstGeom>
          <a:noFill/>
        </p:spPr>
        <p:txBody>
          <a:bodyPr wrap="square" rtlCol="0">
            <a:spAutoFit/>
          </a:bodyPr>
          <a:lstStyle/>
          <a:p>
            <a:r>
              <a:rPr lang="en-US" sz="1200" dirty="0"/>
              <a:t>Chapter 1.4, 1.5</a:t>
            </a:r>
          </a:p>
        </p:txBody>
      </p:sp>
      <p:sp>
        <p:nvSpPr>
          <p:cNvPr id="14" name="Right Brace 13">
            <a:extLst>
              <a:ext uri="{FF2B5EF4-FFF2-40B4-BE49-F238E27FC236}">
                <a16:creationId xmlns:a16="http://schemas.microsoft.com/office/drawing/2014/main" id="{1158C7E2-C69F-6419-99CC-26BE740F0BC7}"/>
              </a:ext>
            </a:extLst>
          </p:cNvPr>
          <p:cNvSpPr/>
          <p:nvPr/>
        </p:nvSpPr>
        <p:spPr>
          <a:xfrm>
            <a:off x="5353050" y="2928779"/>
            <a:ext cx="160020" cy="233521"/>
          </a:xfrm>
          <a:prstGeom prst="righ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FD7D742D-6654-E59A-3FDD-2EB747A8EF1B}"/>
              </a:ext>
            </a:extLst>
          </p:cNvPr>
          <p:cNvCxnSpPr>
            <a:cxnSpLocks/>
          </p:cNvCxnSpPr>
          <p:nvPr/>
        </p:nvCxnSpPr>
        <p:spPr>
          <a:xfrm flipV="1">
            <a:off x="5791200" y="1314450"/>
            <a:ext cx="9525" cy="1478518"/>
          </a:xfrm>
          <a:prstGeom prst="line">
            <a:avLst/>
          </a:prstGeom>
          <a:ln>
            <a:headEnd type="triangle"/>
          </a:ln>
        </p:spPr>
        <p:style>
          <a:lnRef idx="2">
            <a:schemeClr val="dk1"/>
          </a:lnRef>
          <a:fillRef idx="0">
            <a:schemeClr val="dk1"/>
          </a:fillRef>
          <a:effectRef idx="1">
            <a:schemeClr val="dk1"/>
          </a:effectRef>
          <a:fontRef idx="minor">
            <a:schemeClr val="tx1"/>
          </a:fontRef>
        </p:style>
      </p:cxnSp>
      <p:cxnSp>
        <p:nvCxnSpPr>
          <p:cNvPr id="17" name="Straight Connector 16">
            <a:extLst>
              <a:ext uri="{FF2B5EF4-FFF2-40B4-BE49-F238E27FC236}">
                <a16:creationId xmlns:a16="http://schemas.microsoft.com/office/drawing/2014/main" id="{98FFBDF5-D24D-D62F-4036-4601FACBE887}"/>
              </a:ext>
            </a:extLst>
          </p:cNvPr>
          <p:cNvCxnSpPr>
            <a:cxnSpLocks/>
          </p:cNvCxnSpPr>
          <p:nvPr/>
        </p:nvCxnSpPr>
        <p:spPr>
          <a:xfrm flipH="1">
            <a:off x="5791200" y="1323975"/>
            <a:ext cx="5181600" cy="0"/>
          </a:xfrm>
          <a:prstGeom prst="line">
            <a:avLst/>
          </a:prstGeom>
        </p:spPr>
        <p:style>
          <a:lnRef idx="2">
            <a:schemeClr val="dk1"/>
          </a:lnRef>
          <a:fillRef idx="0">
            <a:schemeClr val="dk1"/>
          </a:fillRef>
          <a:effectRef idx="1">
            <a:schemeClr val="dk1"/>
          </a:effectRef>
          <a:fontRef idx="minor">
            <a:schemeClr val="tx1"/>
          </a:fontRef>
        </p:style>
      </p:cxnSp>
      <p:cxnSp>
        <p:nvCxnSpPr>
          <p:cNvPr id="20" name="Straight Connector 19">
            <a:extLst>
              <a:ext uri="{FF2B5EF4-FFF2-40B4-BE49-F238E27FC236}">
                <a16:creationId xmlns:a16="http://schemas.microsoft.com/office/drawing/2014/main" id="{25BB9A7A-BF43-9E29-89A3-E50CA8CA95C1}"/>
              </a:ext>
            </a:extLst>
          </p:cNvPr>
          <p:cNvCxnSpPr>
            <a:cxnSpLocks/>
            <a:endCxn id="30" idx="0"/>
          </p:cNvCxnSpPr>
          <p:nvPr/>
        </p:nvCxnSpPr>
        <p:spPr>
          <a:xfrm>
            <a:off x="10982325" y="1314450"/>
            <a:ext cx="0" cy="2171127"/>
          </a:xfrm>
          <a:prstGeom prst="line">
            <a:avLst/>
          </a:prstGeom>
          <a:ln>
            <a:tailEnd type="triangle"/>
          </a:ln>
        </p:spPr>
        <p:style>
          <a:lnRef idx="2">
            <a:schemeClr val="dk1"/>
          </a:lnRef>
          <a:fillRef idx="0">
            <a:schemeClr val="dk1"/>
          </a:fillRef>
          <a:effectRef idx="1">
            <a:schemeClr val="dk1"/>
          </a:effectRef>
          <a:fontRef idx="minor">
            <a:schemeClr val="tx1"/>
          </a:fontRef>
        </p:style>
      </p:cxnSp>
      <p:sp>
        <p:nvSpPr>
          <p:cNvPr id="27" name="TextBox 26">
            <a:extLst>
              <a:ext uri="{FF2B5EF4-FFF2-40B4-BE49-F238E27FC236}">
                <a16:creationId xmlns:a16="http://schemas.microsoft.com/office/drawing/2014/main" id="{86C67D57-D86F-F4A3-864C-D57863C90C24}"/>
              </a:ext>
            </a:extLst>
          </p:cNvPr>
          <p:cNvSpPr txBox="1"/>
          <p:nvPr/>
        </p:nvSpPr>
        <p:spPr>
          <a:xfrm>
            <a:off x="5513070" y="2792968"/>
            <a:ext cx="704848" cy="369332"/>
          </a:xfrm>
          <a:prstGeom prst="rect">
            <a:avLst/>
          </a:prstGeom>
          <a:noFill/>
          <a:ln w="12700">
            <a:solidFill>
              <a:schemeClr val="accent1">
                <a:shade val="15000"/>
              </a:schemeClr>
            </a:solidFill>
          </a:ln>
        </p:spPr>
        <p:txBody>
          <a:bodyPr wrap="square" rtlCol="0">
            <a:spAutoFit/>
          </a:bodyPr>
          <a:lstStyle/>
          <a:p>
            <a:r>
              <a:rPr lang="en-US" dirty="0"/>
              <a:t>1 mL</a:t>
            </a:r>
          </a:p>
        </p:txBody>
      </p:sp>
      <p:sp>
        <p:nvSpPr>
          <p:cNvPr id="30" name="TextBox 29">
            <a:extLst>
              <a:ext uri="{FF2B5EF4-FFF2-40B4-BE49-F238E27FC236}">
                <a16:creationId xmlns:a16="http://schemas.microsoft.com/office/drawing/2014/main" id="{E7CF55D9-2047-7BB3-8E0A-222225A7C56A}"/>
              </a:ext>
            </a:extLst>
          </p:cNvPr>
          <p:cNvSpPr txBox="1"/>
          <p:nvPr/>
        </p:nvSpPr>
        <p:spPr>
          <a:xfrm>
            <a:off x="10572750" y="3485577"/>
            <a:ext cx="819149" cy="369332"/>
          </a:xfrm>
          <a:prstGeom prst="rect">
            <a:avLst/>
          </a:prstGeom>
          <a:solidFill>
            <a:schemeClr val="bg1"/>
          </a:solidFill>
          <a:ln w="12700">
            <a:solidFill>
              <a:schemeClr val="accent1">
                <a:shade val="15000"/>
              </a:schemeClr>
            </a:solidFill>
          </a:ln>
        </p:spPr>
        <p:txBody>
          <a:bodyPr wrap="square" rtlCol="0">
            <a:spAutoFit/>
          </a:bodyPr>
          <a:lstStyle/>
          <a:p>
            <a:r>
              <a:rPr lang="en-US" dirty="0"/>
              <a:t>1 cm</a:t>
            </a:r>
            <a:r>
              <a:rPr lang="en-US" baseline="30000" dirty="0"/>
              <a:t>3</a:t>
            </a:r>
          </a:p>
        </p:txBody>
      </p:sp>
      <p:sp>
        <p:nvSpPr>
          <p:cNvPr id="37" name="TextBox 36">
            <a:extLst>
              <a:ext uri="{FF2B5EF4-FFF2-40B4-BE49-F238E27FC236}">
                <a16:creationId xmlns:a16="http://schemas.microsoft.com/office/drawing/2014/main" id="{85C5574A-18DD-D502-90DC-177060DFAC43}"/>
              </a:ext>
            </a:extLst>
          </p:cNvPr>
          <p:cNvSpPr txBox="1"/>
          <p:nvPr/>
        </p:nvSpPr>
        <p:spPr>
          <a:xfrm>
            <a:off x="7667626" y="1139309"/>
            <a:ext cx="1466850" cy="369332"/>
          </a:xfrm>
          <a:prstGeom prst="rect">
            <a:avLst/>
          </a:prstGeom>
          <a:solidFill>
            <a:schemeClr val="bg1"/>
          </a:solidFill>
          <a:ln w="12700">
            <a:solidFill>
              <a:schemeClr val="accent1">
                <a:shade val="15000"/>
              </a:schemeClr>
            </a:solidFill>
          </a:ln>
        </p:spPr>
        <p:txBody>
          <a:bodyPr wrap="square" rtlCol="0">
            <a:spAutoFit/>
          </a:bodyPr>
          <a:lstStyle/>
          <a:p>
            <a:r>
              <a:rPr lang="en-US" dirty="0"/>
              <a:t>1 mL = 1 cm</a:t>
            </a:r>
            <a:r>
              <a:rPr lang="en-US" baseline="30000" dirty="0"/>
              <a:t>3</a:t>
            </a:r>
          </a:p>
        </p:txBody>
      </p:sp>
    </p:spTree>
    <p:extLst>
      <p:ext uri="{BB962C8B-B14F-4D97-AF65-F5344CB8AC3E}">
        <p14:creationId xmlns:p14="http://schemas.microsoft.com/office/powerpoint/2010/main" val="4084765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4740F-7337-EA89-7FAA-CDDFC763E850}"/>
              </a:ext>
            </a:extLst>
          </p:cNvPr>
          <p:cNvSpPr>
            <a:spLocks noGrp="1"/>
          </p:cNvSpPr>
          <p:nvPr>
            <p:ph type="title"/>
          </p:nvPr>
        </p:nvSpPr>
        <p:spPr/>
        <p:txBody>
          <a:bodyPr/>
          <a:lstStyle/>
          <a:p>
            <a:r>
              <a:rPr lang="en-US" dirty="0"/>
              <a:t>Length (distance)</a:t>
            </a:r>
          </a:p>
        </p:txBody>
      </p:sp>
      <p:sp>
        <p:nvSpPr>
          <p:cNvPr id="6" name="TextBox 5">
            <a:extLst>
              <a:ext uri="{FF2B5EF4-FFF2-40B4-BE49-F238E27FC236}">
                <a16:creationId xmlns:a16="http://schemas.microsoft.com/office/drawing/2014/main" id="{E504010A-CD2A-6FA2-26FF-CE2FEF816480}"/>
              </a:ext>
            </a:extLst>
          </p:cNvPr>
          <p:cNvSpPr txBox="1"/>
          <p:nvPr/>
        </p:nvSpPr>
        <p:spPr>
          <a:xfrm>
            <a:off x="178180" y="6444476"/>
            <a:ext cx="5098669" cy="276999"/>
          </a:xfrm>
          <a:prstGeom prst="rect">
            <a:avLst/>
          </a:prstGeom>
          <a:noFill/>
        </p:spPr>
        <p:txBody>
          <a:bodyPr wrap="square" rtlCol="0">
            <a:spAutoFit/>
          </a:bodyPr>
          <a:lstStyle/>
          <a:p>
            <a:r>
              <a:rPr lang="en-US" sz="1200" dirty="0"/>
              <a:t>Chapter 1.4, http://www.vendian.org/mncharity/dir3/paper_rulers/</a:t>
            </a:r>
          </a:p>
        </p:txBody>
      </p:sp>
      <p:pic>
        <p:nvPicPr>
          <p:cNvPr id="8" name="Picture 7">
            <a:extLst>
              <a:ext uri="{FF2B5EF4-FFF2-40B4-BE49-F238E27FC236}">
                <a16:creationId xmlns:a16="http://schemas.microsoft.com/office/drawing/2014/main" id="{55656304-0F7F-EEB0-68A8-5A32CCBF2312}"/>
              </a:ext>
            </a:extLst>
          </p:cNvPr>
          <p:cNvPicPr>
            <a:picLocks noChangeAspect="1"/>
          </p:cNvPicPr>
          <p:nvPr/>
        </p:nvPicPr>
        <p:blipFill>
          <a:blip r:embed="rId2"/>
          <a:stretch>
            <a:fillRect/>
          </a:stretch>
        </p:blipFill>
        <p:spPr>
          <a:xfrm>
            <a:off x="655098" y="3728612"/>
            <a:ext cx="10700608" cy="1087228"/>
          </a:xfrm>
          <a:prstGeom prst="rect">
            <a:avLst/>
          </a:prstGeom>
        </p:spPr>
      </p:pic>
      <p:pic>
        <p:nvPicPr>
          <p:cNvPr id="10" name="Picture 9">
            <a:extLst>
              <a:ext uri="{FF2B5EF4-FFF2-40B4-BE49-F238E27FC236}">
                <a16:creationId xmlns:a16="http://schemas.microsoft.com/office/drawing/2014/main" id="{BF4F4EC7-C480-C47A-B218-1829F07DE1B6}"/>
              </a:ext>
            </a:extLst>
          </p:cNvPr>
          <p:cNvPicPr>
            <a:picLocks noChangeAspect="1"/>
          </p:cNvPicPr>
          <p:nvPr/>
        </p:nvPicPr>
        <p:blipFill>
          <a:blip r:embed="rId3"/>
          <a:stretch>
            <a:fillRect/>
          </a:stretch>
        </p:blipFill>
        <p:spPr>
          <a:xfrm>
            <a:off x="711384" y="2323392"/>
            <a:ext cx="10745400" cy="1049728"/>
          </a:xfrm>
          <a:prstGeom prst="rect">
            <a:avLst/>
          </a:prstGeom>
        </p:spPr>
      </p:pic>
      <p:sp>
        <p:nvSpPr>
          <p:cNvPr id="11" name="Rectangle 10">
            <a:extLst>
              <a:ext uri="{FF2B5EF4-FFF2-40B4-BE49-F238E27FC236}">
                <a16:creationId xmlns:a16="http://schemas.microsoft.com/office/drawing/2014/main" id="{4E90CB58-3EED-6552-3C51-630D9F9F60D3}"/>
              </a:ext>
            </a:extLst>
          </p:cNvPr>
          <p:cNvSpPr/>
          <p:nvPr/>
        </p:nvSpPr>
        <p:spPr>
          <a:xfrm>
            <a:off x="11163300" y="3728612"/>
            <a:ext cx="192406" cy="5576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A43B2D7-24FF-DC61-9832-C349B30EB2F5}"/>
              </a:ext>
            </a:extLst>
          </p:cNvPr>
          <p:cNvSpPr/>
          <p:nvPr/>
        </p:nvSpPr>
        <p:spPr>
          <a:xfrm>
            <a:off x="11199608" y="2290618"/>
            <a:ext cx="281007" cy="5576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B10E2D8-2DA7-4C07-4EB3-85AEE8777E62}"/>
              </a:ext>
            </a:extLst>
          </p:cNvPr>
          <p:cNvSpPr txBox="1"/>
          <p:nvPr/>
        </p:nvSpPr>
        <p:spPr>
          <a:xfrm>
            <a:off x="676275" y="846314"/>
            <a:ext cx="5419725" cy="1384995"/>
          </a:xfrm>
          <a:prstGeom prst="rect">
            <a:avLst/>
          </a:prstGeom>
          <a:noFill/>
        </p:spPr>
        <p:txBody>
          <a:bodyPr wrap="square" rtlCol="0">
            <a:spAutoFit/>
          </a:bodyPr>
          <a:lstStyle/>
          <a:p>
            <a:r>
              <a:rPr lang="en-US" sz="2800" dirty="0"/>
              <a:t>1 m = 100 cm = 1000 mm</a:t>
            </a:r>
          </a:p>
          <a:p>
            <a:endParaRPr lang="en-US" sz="2800" dirty="0"/>
          </a:p>
          <a:p>
            <a:r>
              <a:rPr lang="en-US" sz="2800" dirty="0"/>
              <a:t>10 mm = 1 cm</a:t>
            </a:r>
          </a:p>
        </p:txBody>
      </p:sp>
    </p:spTree>
    <p:extLst>
      <p:ext uri="{BB962C8B-B14F-4D97-AF65-F5344CB8AC3E}">
        <p14:creationId xmlns:p14="http://schemas.microsoft.com/office/powerpoint/2010/main" val="864104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4740F-7337-EA89-7FAA-CDDFC763E850}"/>
              </a:ext>
            </a:extLst>
          </p:cNvPr>
          <p:cNvSpPr>
            <a:spLocks noGrp="1"/>
          </p:cNvSpPr>
          <p:nvPr>
            <p:ph type="title"/>
          </p:nvPr>
        </p:nvSpPr>
        <p:spPr/>
        <p:txBody>
          <a:bodyPr/>
          <a:lstStyle/>
          <a:p>
            <a:r>
              <a:rPr lang="en-US" dirty="0"/>
              <a:t>Length (distance)</a:t>
            </a:r>
          </a:p>
        </p:txBody>
      </p:sp>
      <p:sp>
        <p:nvSpPr>
          <p:cNvPr id="6" name="TextBox 5">
            <a:extLst>
              <a:ext uri="{FF2B5EF4-FFF2-40B4-BE49-F238E27FC236}">
                <a16:creationId xmlns:a16="http://schemas.microsoft.com/office/drawing/2014/main" id="{E504010A-CD2A-6FA2-26FF-CE2FEF816480}"/>
              </a:ext>
            </a:extLst>
          </p:cNvPr>
          <p:cNvSpPr txBox="1"/>
          <p:nvPr/>
        </p:nvSpPr>
        <p:spPr>
          <a:xfrm>
            <a:off x="178180" y="6444476"/>
            <a:ext cx="5098669" cy="276999"/>
          </a:xfrm>
          <a:prstGeom prst="rect">
            <a:avLst/>
          </a:prstGeom>
          <a:noFill/>
        </p:spPr>
        <p:txBody>
          <a:bodyPr wrap="square" rtlCol="0">
            <a:spAutoFit/>
          </a:bodyPr>
          <a:lstStyle/>
          <a:p>
            <a:r>
              <a:rPr lang="en-US" sz="1200" dirty="0"/>
              <a:t>Chapter 1.4, http://www.vendian.org/mncharity/dir3/paper_rulers/</a:t>
            </a:r>
          </a:p>
        </p:txBody>
      </p:sp>
      <p:pic>
        <p:nvPicPr>
          <p:cNvPr id="8" name="Picture 7">
            <a:extLst>
              <a:ext uri="{FF2B5EF4-FFF2-40B4-BE49-F238E27FC236}">
                <a16:creationId xmlns:a16="http://schemas.microsoft.com/office/drawing/2014/main" id="{55656304-0F7F-EEB0-68A8-5A32CCBF2312}"/>
              </a:ext>
            </a:extLst>
          </p:cNvPr>
          <p:cNvPicPr>
            <a:picLocks noChangeAspect="1"/>
          </p:cNvPicPr>
          <p:nvPr/>
        </p:nvPicPr>
        <p:blipFill>
          <a:blip r:embed="rId2"/>
          <a:stretch>
            <a:fillRect/>
          </a:stretch>
        </p:blipFill>
        <p:spPr>
          <a:xfrm>
            <a:off x="711385" y="1180343"/>
            <a:ext cx="10700608" cy="1087228"/>
          </a:xfrm>
          <a:prstGeom prst="rect">
            <a:avLst/>
          </a:prstGeom>
        </p:spPr>
      </p:pic>
      <p:sp>
        <p:nvSpPr>
          <p:cNvPr id="11" name="Rectangle 10">
            <a:extLst>
              <a:ext uri="{FF2B5EF4-FFF2-40B4-BE49-F238E27FC236}">
                <a16:creationId xmlns:a16="http://schemas.microsoft.com/office/drawing/2014/main" id="{4E90CB58-3EED-6552-3C51-630D9F9F60D3}"/>
              </a:ext>
            </a:extLst>
          </p:cNvPr>
          <p:cNvSpPr/>
          <p:nvPr/>
        </p:nvSpPr>
        <p:spPr>
          <a:xfrm>
            <a:off x="11219587" y="1180343"/>
            <a:ext cx="192406" cy="5576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A43B2D7-24FF-DC61-9832-C349B30EB2F5}"/>
              </a:ext>
            </a:extLst>
          </p:cNvPr>
          <p:cNvSpPr/>
          <p:nvPr/>
        </p:nvSpPr>
        <p:spPr>
          <a:xfrm>
            <a:off x="11199608" y="1023793"/>
            <a:ext cx="281007" cy="5576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A1533BC-6745-6DCE-ED4E-5F2E23DC5E40}"/>
              </a:ext>
            </a:extLst>
          </p:cNvPr>
          <p:cNvPicPr>
            <a:picLocks noChangeAspect="1"/>
          </p:cNvPicPr>
          <p:nvPr/>
        </p:nvPicPr>
        <p:blipFill>
          <a:blip r:embed="rId2"/>
          <a:stretch>
            <a:fillRect/>
          </a:stretch>
        </p:blipFill>
        <p:spPr>
          <a:xfrm>
            <a:off x="719005" y="3985448"/>
            <a:ext cx="10700608" cy="1087228"/>
          </a:xfrm>
          <a:prstGeom prst="rect">
            <a:avLst/>
          </a:prstGeom>
        </p:spPr>
      </p:pic>
      <p:sp>
        <p:nvSpPr>
          <p:cNvPr id="4" name="Rectangle 3">
            <a:extLst>
              <a:ext uri="{FF2B5EF4-FFF2-40B4-BE49-F238E27FC236}">
                <a16:creationId xmlns:a16="http://schemas.microsoft.com/office/drawing/2014/main" id="{50A648A1-8B1A-5F62-10D1-09BCC3724D9A}"/>
              </a:ext>
            </a:extLst>
          </p:cNvPr>
          <p:cNvSpPr/>
          <p:nvPr/>
        </p:nvSpPr>
        <p:spPr>
          <a:xfrm>
            <a:off x="11219587" y="3985448"/>
            <a:ext cx="192406" cy="5576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C2B6412-5615-597B-D8D2-F6CEE37BA1B4}"/>
              </a:ext>
            </a:extLst>
          </p:cNvPr>
          <p:cNvSpPr/>
          <p:nvPr/>
        </p:nvSpPr>
        <p:spPr>
          <a:xfrm>
            <a:off x="921155" y="1194894"/>
            <a:ext cx="944881" cy="5576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E171D2F-90B4-3314-F64C-F6729A902326}"/>
              </a:ext>
            </a:extLst>
          </p:cNvPr>
          <p:cNvSpPr/>
          <p:nvPr/>
        </p:nvSpPr>
        <p:spPr>
          <a:xfrm>
            <a:off x="1959380" y="1166319"/>
            <a:ext cx="944881" cy="5576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5F3F8FC-9D64-2C82-76BB-1BD39A9C2E12}"/>
              </a:ext>
            </a:extLst>
          </p:cNvPr>
          <p:cNvSpPr/>
          <p:nvPr/>
        </p:nvSpPr>
        <p:spPr>
          <a:xfrm>
            <a:off x="2997605" y="1194894"/>
            <a:ext cx="944881" cy="5576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EF560B0-CDA1-EEBF-EF24-611F27E3EC1A}"/>
              </a:ext>
            </a:extLst>
          </p:cNvPr>
          <p:cNvSpPr/>
          <p:nvPr/>
        </p:nvSpPr>
        <p:spPr>
          <a:xfrm>
            <a:off x="3999855" y="1166319"/>
            <a:ext cx="944881" cy="5576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AFC37BC-1478-C097-6F97-54618C93C075}"/>
              </a:ext>
            </a:extLst>
          </p:cNvPr>
          <p:cNvSpPr/>
          <p:nvPr/>
        </p:nvSpPr>
        <p:spPr>
          <a:xfrm>
            <a:off x="5040205" y="1199920"/>
            <a:ext cx="944881" cy="5576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E644039-6339-4643-AAD3-3437392C5EBC}"/>
              </a:ext>
            </a:extLst>
          </p:cNvPr>
          <p:cNvSpPr/>
          <p:nvPr/>
        </p:nvSpPr>
        <p:spPr>
          <a:xfrm>
            <a:off x="6083923" y="1166319"/>
            <a:ext cx="944881" cy="5576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2421284-CA69-B038-BBA5-32A012581007}"/>
              </a:ext>
            </a:extLst>
          </p:cNvPr>
          <p:cNvSpPr/>
          <p:nvPr/>
        </p:nvSpPr>
        <p:spPr>
          <a:xfrm>
            <a:off x="7099071" y="1166319"/>
            <a:ext cx="944881" cy="5576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4D0A166-54F3-8263-386F-7614EB447B5F}"/>
              </a:ext>
            </a:extLst>
          </p:cNvPr>
          <p:cNvSpPr/>
          <p:nvPr/>
        </p:nvSpPr>
        <p:spPr>
          <a:xfrm>
            <a:off x="8133488" y="1180343"/>
            <a:ext cx="944881" cy="5576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A1E2C33-5AA5-C34C-C331-41618EEA317B}"/>
              </a:ext>
            </a:extLst>
          </p:cNvPr>
          <p:cNvSpPr/>
          <p:nvPr/>
        </p:nvSpPr>
        <p:spPr>
          <a:xfrm>
            <a:off x="9146729" y="1194894"/>
            <a:ext cx="944881" cy="5576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E809EE9-740B-0744-D594-68C68920C004}"/>
              </a:ext>
            </a:extLst>
          </p:cNvPr>
          <p:cNvSpPr/>
          <p:nvPr/>
        </p:nvSpPr>
        <p:spPr>
          <a:xfrm>
            <a:off x="10190447" y="1130651"/>
            <a:ext cx="944881" cy="5576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58BB91FB-0613-F354-0A25-E749FC42F1EF}"/>
              </a:ext>
            </a:extLst>
          </p:cNvPr>
          <p:cNvCxnSpPr>
            <a:cxnSpLocks/>
          </p:cNvCxnSpPr>
          <p:nvPr/>
        </p:nvCxnSpPr>
        <p:spPr>
          <a:xfrm>
            <a:off x="4411336" y="1166319"/>
            <a:ext cx="13979" cy="412005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35F2AD4F-3AA8-3355-0A28-4CD8BEBB2215}"/>
              </a:ext>
            </a:extLst>
          </p:cNvPr>
          <p:cNvCxnSpPr>
            <a:cxnSpLocks/>
          </p:cNvCxnSpPr>
          <p:nvPr/>
        </p:nvCxnSpPr>
        <p:spPr>
          <a:xfrm>
            <a:off x="6544936" y="1166319"/>
            <a:ext cx="0" cy="4120056"/>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69DF9F7D-F7E1-D1A4-CEF8-3F2086422C9B}"/>
              </a:ext>
            </a:extLst>
          </p:cNvPr>
          <p:cNvSpPr txBox="1"/>
          <p:nvPr/>
        </p:nvSpPr>
        <p:spPr>
          <a:xfrm>
            <a:off x="6970615" y="2216706"/>
            <a:ext cx="1786892" cy="369332"/>
          </a:xfrm>
          <a:prstGeom prst="rect">
            <a:avLst/>
          </a:prstGeom>
          <a:noFill/>
        </p:spPr>
        <p:txBody>
          <a:bodyPr wrap="square" rtlCol="0">
            <a:spAutoFit/>
          </a:bodyPr>
          <a:lstStyle/>
          <a:p>
            <a:r>
              <a:rPr lang="en-US" dirty="0">
                <a:solidFill>
                  <a:srgbClr val="0070C0"/>
                </a:solidFill>
              </a:rPr>
              <a:t>5.5</a:t>
            </a:r>
            <a:r>
              <a:rPr lang="en-US" dirty="0"/>
              <a:t> cm</a:t>
            </a:r>
          </a:p>
        </p:txBody>
      </p:sp>
      <p:sp>
        <p:nvSpPr>
          <p:cNvPr id="25" name="TextBox 24">
            <a:extLst>
              <a:ext uri="{FF2B5EF4-FFF2-40B4-BE49-F238E27FC236}">
                <a16:creationId xmlns:a16="http://schemas.microsoft.com/office/drawing/2014/main" id="{EC47FB09-C49D-501A-646B-AFF2392F839C}"/>
              </a:ext>
            </a:extLst>
          </p:cNvPr>
          <p:cNvSpPr txBox="1"/>
          <p:nvPr/>
        </p:nvSpPr>
        <p:spPr>
          <a:xfrm>
            <a:off x="6940437" y="3663197"/>
            <a:ext cx="5090255" cy="369332"/>
          </a:xfrm>
          <a:prstGeom prst="rect">
            <a:avLst/>
          </a:prstGeom>
          <a:noFill/>
        </p:spPr>
        <p:txBody>
          <a:bodyPr wrap="square" rtlCol="0">
            <a:spAutoFit/>
          </a:bodyPr>
          <a:lstStyle/>
          <a:p>
            <a:r>
              <a:rPr lang="en-US" dirty="0">
                <a:solidFill>
                  <a:srgbClr val="0070C0"/>
                </a:solidFill>
              </a:rPr>
              <a:t>5.50</a:t>
            </a:r>
            <a:r>
              <a:rPr lang="en-US" dirty="0"/>
              <a:t> cm = more decimals is more precise </a:t>
            </a:r>
          </a:p>
        </p:txBody>
      </p:sp>
      <p:sp>
        <p:nvSpPr>
          <p:cNvPr id="26" name="TextBox 25">
            <a:extLst>
              <a:ext uri="{FF2B5EF4-FFF2-40B4-BE49-F238E27FC236}">
                <a16:creationId xmlns:a16="http://schemas.microsoft.com/office/drawing/2014/main" id="{27CE0EE0-046B-D191-4C27-EAD5AC673D8B}"/>
              </a:ext>
            </a:extLst>
          </p:cNvPr>
          <p:cNvSpPr txBox="1"/>
          <p:nvPr/>
        </p:nvSpPr>
        <p:spPr>
          <a:xfrm>
            <a:off x="4779862" y="237945"/>
            <a:ext cx="7412138" cy="646331"/>
          </a:xfrm>
          <a:prstGeom prst="rect">
            <a:avLst/>
          </a:prstGeom>
          <a:noFill/>
        </p:spPr>
        <p:txBody>
          <a:bodyPr wrap="square" rtlCol="0">
            <a:spAutoFit/>
          </a:bodyPr>
          <a:lstStyle/>
          <a:p>
            <a:pPr marL="285750" indent="-285750">
              <a:buFont typeface="Arial" panose="020B0604020202020204" pitchFamily="34" charset="0"/>
              <a:buChar char="•"/>
            </a:pPr>
            <a:r>
              <a:rPr lang="en-US" dirty="0"/>
              <a:t>More accurate – closer to the “true” measurement</a:t>
            </a:r>
          </a:p>
          <a:p>
            <a:pPr marL="285750" indent="-285750">
              <a:buFont typeface="Arial" panose="020B0604020202020204" pitchFamily="34" charset="0"/>
              <a:buChar char="•"/>
            </a:pPr>
            <a:r>
              <a:rPr lang="en-US" dirty="0"/>
              <a:t>More precise – the results are closer when measured the same way </a:t>
            </a:r>
          </a:p>
        </p:txBody>
      </p:sp>
      <p:sp>
        <p:nvSpPr>
          <p:cNvPr id="27" name="TextBox 26">
            <a:extLst>
              <a:ext uri="{FF2B5EF4-FFF2-40B4-BE49-F238E27FC236}">
                <a16:creationId xmlns:a16="http://schemas.microsoft.com/office/drawing/2014/main" id="{79D3E502-7F2C-B84B-0591-72A02CC82D4E}"/>
              </a:ext>
            </a:extLst>
          </p:cNvPr>
          <p:cNvSpPr txBox="1"/>
          <p:nvPr/>
        </p:nvSpPr>
        <p:spPr>
          <a:xfrm>
            <a:off x="3197246" y="2213563"/>
            <a:ext cx="1786892" cy="369332"/>
          </a:xfrm>
          <a:prstGeom prst="rect">
            <a:avLst/>
          </a:prstGeom>
          <a:noFill/>
        </p:spPr>
        <p:txBody>
          <a:bodyPr wrap="square" rtlCol="0">
            <a:spAutoFit/>
          </a:bodyPr>
          <a:lstStyle/>
          <a:p>
            <a:r>
              <a:rPr lang="en-US" dirty="0">
                <a:solidFill>
                  <a:srgbClr val="FF0000"/>
                </a:solidFill>
              </a:rPr>
              <a:t>3.4</a:t>
            </a:r>
            <a:r>
              <a:rPr lang="en-US" dirty="0"/>
              <a:t> cm</a:t>
            </a:r>
          </a:p>
        </p:txBody>
      </p:sp>
      <p:sp>
        <p:nvSpPr>
          <p:cNvPr id="28" name="TextBox 27">
            <a:extLst>
              <a:ext uri="{FF2B5EF4-FFF2-40B4-BE49-F238E27FC236}">
                <a16:creationId xmlns:a16="http://schemas.microsoft.com/office/drawing/2014/main" id="{CF27F286-9ACE-E8F5-E74B-935259324B6A}"/>
              </a:ext>
            </a:extLst>
          </p:cNvPr>
          <p:cNvSpPr txBox="1"/>
          <p:nvPr/>
        </p:nvSpPr>
        <p:spPr>
          <a:xfrm>
            <a:off x="3197246" y="3660868"/>
            <a:ext cx="1786892" cy="369332"/>
          </a:xfrm>
          <a:prstGeom prst="rect">
            <a:avLst/>
          </a:prstGeom>
          <a:noFill/>
        </p:spPr>
        <p:txBody>
          <a:bodyPr wrap="square" rtlCol="0">
            <a:spAutoFit/>
          </a:bodyPr>
          <a:lstStyle/>
          <a:p>
            <a:r>
              <a:rPr lang="en-US" dirty="0">
                <a:solidFill>
                  <a:srgbClr val="FF0000"/>
                </a:solidFill>
              </a:rPr>
              <a:t>3.42</a:t>
            </a:r>
            <a:r>
              <a:rPr lang="en-US" dirty="0"/>
              <a:t> cm</a:t>
            </a:r>
          </a:p>
        </p:txBody>
      </p:sp>
      <p:sp>
        <p:nvSpPr>
          <p:cNvPr id="29" name="TextBox 28">
            <a:extLst>
              <a:ext uri="{FF2B5EF4-FFF2-40B4-BE49-F238E27FC236}">
                <a16:creationId xmlns:a16="http://schemas.microsoft.com/office/drawing/2014/main" id="{E3B469CD-9F57-6D1B-B8D6-74388DCAE6F5}"/>
              </a:ext>
            </a:extLst>
          </p:cNvPr>
          <p:cNvSpPr txBox="1"/>
          <p:nvPr/>
        </p:nvSpPr>
        <p:spPr>
          <a:xfrm>
            <a:off x="511775" y="5492991"/>
            <a:ext cx="11144295" cy="646331"/>
          </a:xfrm>
          <a:prstGeom prst="rect">
            <a:avLst/>
          </a:prstGeom>
          <a:noFill/>
        </p:spPr>
        <p:txBody>
          <a:bodyPr wrap="square" rtlCol="0">
            <a:spAutoFit/>
          </a:bodyPr>
          <a:lstStyle/>
          <a:p>
            <a:pPr marL="285750" indent="-285750">
              <a:buFont typeface="Arial" panose="020B0604020202020204" pitchFamily="34" charset="0"/>
              <a:buChar char="•"/>
            </a:pPr>
            <a:r>
              <a:rPr lang="en-US" dirty="0"/>
              <a:t>Top ruler cannot be read to 2 decimal places because there aren’t enough measurement marks</a:t>
            </a:r>
          </a:p>
          <a:p>
            <a:pPr marL="285750" indent="-285750">
              <a:buFont typeface="Arial" panose="020B0604020202020204" pitchFamily="34" charset="0"/>
              <a:buChar char="•"/>
            </a:pPr>
            <a:r>
              <a:rPr lang="en-US" dirty="0"/>
              <a:t>Bottom ruler can be read to 2 decimal places so all measurements must be to 2 decimal places </a:t>
            </a:r>
          </a:p>
        </p:txBody>
      </p:sp>
    </p:spTree>
    <p:extLst>
      <p:ext uri="{BB962C8B-B14F-4D97-AF65-F5344CB8AC3E}">
        <p14:creationId xmlns:p14="http://schemas.microsoft.com/office/powerpoint/2010/main" val="17211374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B728F19-829C-F892-FCAE-F5DD21223847}"/>
              </a:ext>
            </a:extLst>
          </p:cNvPr>
          <p:cNvPicPr>
            <a:picLocks noChangeAspect="1"/>
          </p:cNvPicPr>
          <p:nvPr/>
        </p:nvPicPr>
        <p:blipFill>
          <a:blip r:embed="rId2"/>
          <a:stretch>
            <a:fillRect/>
          </a:stretch>
        </p:blipFill>
        <p:spPr>
          <a:xfrm>
            <a:off x="0" y="2172927"/>
            <a:ext cx="5683379" cy="3613355"/>
          </a:xfrm>
          <a:prstGeom prst="rect">
            <a:avLst/>
          </a:prstGeom>
        </p:spPr>
      </p:pic>
      <p:sp>
        <p:nvSpPr>
          <p:cNvPr id="2" name="Title 1">
            <a:extLst>
              <a:ext uri="{FF2B5EF4-FFF2-40B4-BE49-F238E27FC236}">
                <a16:creationId xmlns:a16="http://schemas.microsoft.com/office/drawing/2014/main" id="{4B9AD81E-C279-D2BC-B14F-E887F0F3F030}"/>
              </a:ext>
            </a:extLst>
          </p:cNvPr>
          <p:cNvSpPr>
            <a:spLocks noGrp="1"/>
          </p:cNvSpPr>
          <p:nvPr>
            <p:ph type="title"/>
          </p:nvPr>
        </p:nvSpPr>
        <p:spPr/>
        <p:txBody>
          <a:bodyPr/>
          <a:lstStyle/>
          <a:p>
            <a:r>
              <a:rPr lang="en-US" dirty="0"/>
              <a:t>Volume (how much space something takes) – liter (L)</a:t>
            </a:r>
          </a:p>
        </p:txBody>
      </p:sp>
      <p:sp>
        <p:nvSpPr>
          <p:cNvPr id="3" name="Content Placeholder 2">
            <a:extLst>
              <a:ext uri="{FF2B5EF4-FFF2-40B4-BE49-F238E27FC236}">
                <a16:creationId xmlns:a16="http://schemas.microsoft.com/office/drawing/2014/main" id="{F1AEFFA0-F61B-730E-874E-B6007B291B92}"/>
              </a:ext>
            </a:extLst>
          </p:cNvPr>
          <p:cNvSpPr>
            <a:spLocks noGrp="1"/>
          </p:cNvSpPr>
          <p:nvPr>
            <p:ph idx="1"/>
          </p:nvPr>
        </p:nvSpPr>
        <p:spPr>
          <a:xfrm>
            <a:off x="161925" y="730250"/>
            <a:ext cx="10515600" cy="4351338"/>
          </a:xfrm>
        </p:spPr>
        <p:txBody>
          <a:bodyPr/>
          <a:lstStyle/>
          <a:p>
            <a:r>
              <a:rPr lang="en-US" dirty="0"/>
              <a:t>Important Equivalencies</a:t>
            </a:r>
          </a:p>
          <a:p>
            <a:pPr lvl="1"/>
            <a:r>
              <a:rPr lang="en-US" dirty="0"/>
              <a:t>1 cm</a:t>
            </a:r>
            <a:r>
              <a:rPr lang="en-US" baseline="30000" dirty="0"/>
              <a:t>3</a:t>
            </a:r>
            <a:r>
              <a:rPr lang="en-US" dirty="0"/>
              <a:t> = 1 mL</a:t>
            </a:r>
          </a:p>
          <a:p>
            <a:pPr lvl="1"/>
            <a:r>
              <a:rPr lang="en-US" dirty="0"/>
              <a:t>1000 cm</a:t>
            </a:r>
            <a:r>
              <a:rPr lang="en-US" baseline="30000" dirty="0"/>
              <a:t>3</a:t>
            </a:r>
            <a:r>
              <a:rPr lang="en-US" dirty="0"/>
              <a:t> = 1 L</a:t>
            </a:r>
          </a:p>
        </p:txBody>
      </p:sp>
      <p:sp>
        <p:nvSpPr>
          <p:cNvPr id="10" name="TextBox 9">
            <a:extLst>
              <a:ext uri="{FF2B5EF4-FFF2-40B4-BE49-F238E27FC236}">
                <a16:creationId xmlns:a16="http://schemas.microsoft.com/office/drawing/2014/main" id="{73A770D7-D826-A373-9164-750B2BF35C66}"/>
              </a:ext>
            </a:extLst>
          </p:cNvPr>
          <p:cNvSpPr txBox="1"/>
          <p:nvPr/>
        </p:nvSpPr>
        <p:spPr>
          <a:xfrm>
            <a:off x="178181" y="6444476"/>
            <a:ext cx="1578958" cy="276999"/>
          </a:xfrm>
          <a:prstGeom prst="rect">
            <a:avLst/>
          </a:prstGeom>
          <a:noFill/>
        </p:spPr>
        <p:txBody>
          <a:bodyPr wrap="square" rtlCol="0">
            <a:spAutoFit/>
          </a:bodyPr>
          <a:lstStyle/>
          <a:p>
            <a:r>
              <a:rPr lang="en-US" sz="1200" dirty="0"/>
              <a:t>Chapter 1.4, 1.5</a:t>
            </a:r>
          </a:p>
        </p:txBody>
      </p:sp>
      <p:sp>
        <p:nvSpPr>
          <p:cNvPr id="4" name="Rectangle 3">
            <a:extLst>
              <a:ext uri="{FF2B5EF4-FFF2-40B4-BE49-F238E27FC236}">
                <a16:creationId xmlns:a16="http://schemas.microsoft.com/office/drawing/2014/main" id="{41A155D8-F6C0-540D-6809-9E0269644DBA}"/>
              </a:ext>
            </a:extLst>
          </p:cNvPr>
          <p:cNvSpPr/>
          <p:nvPr/>
        </p:nvSpPr>
        <p:spPr>
          <a:xfrm>
            <a:off x="4118610" y="2087880"/>
            <a:ext cx="1958340" cy="17297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18BC296-D8B1-5CE2-0723-96773F4D9890}"/>
              </a:ext>
            </a:extLst>
          </p:cNvPr>
          <p:cNvPicPr>
            <a:picLocks noChangeAspect="1"/>
          </p:cNvPicPr>
          <p:nvPr/>
        </p:nvPicPr>
        <p:blipFill>
          <a:blip r:embed="rId3"/>
          <a:stretch>
            <a:fillRect/>
          </a:stretch>
        </p:blipFill>
        <p:spPr>
          <a:xfrm>
            <a:off x="4118610" y="2294387"/>
            <a:ext cx="5148868" cy="2553838"/>
          </a:xfrm>
          <a:prstGeom prst="rect">
            <a:avLst/>
          </a:prstGeom>
          <a:ln w="25400">
            <a:solidFill>
              <a:schemeClr val="accent1">
                <a:shade val="15000"/>
              </a:schemeClr>
            </a:solidFill>
          </a:ln>
        </p:spPr>
      </p:pic>
      <p:sp>
        <p:nvSpPr>
          <p:cNvPr id="8" name="TextBox 7">
            <a:extLst>
              <a:ext uri="{FF2B5EF4-FFF2-40B4-BE49-F238E27FC236}">
                <a16:creationId xmlns:a16="http://schemas.microsoft.com/office/drawing/2014/main" id="{DB0386C7-190A-C977-99B9-8F5F715190EE}"/>
              </a:ext>
            </a:extLst>
          </p:cNvPr>
          <p:cNvSpPr txBox="1"/>
          <p:nvPr/>
        </p:nvSpPr>
        <p:spPr>
          <a:xfrm>
            <a:off x="4118610" y="3276600"/>
            <a:ext cx="872490" cy="584775"/>
          </a:xfrm>
          <a:prstGeom prst="rect">
            <a:avLst/>
          </a:prstGeom>
          <a:noFill/>
        </p:spPr>
        <p:txBody>
          <a:bodyPr wrap="square" rtlCol="0">
            <a:spAutoFit/>
          </a:bodyPr>
          <a:lstStyle/>
          <a:p>
            <a:r>
              <a:rPr lang="en-US" sz="3200" b="1" dirty="0"/>
              <a:t>21</a:t>
            </a:r>
          </a:p>
        </p:txBody>
      </p:sp>
      <p:sp>
        <p:nvSpPr>
          <p:cNvPr id="11" name="TextBox 10">
            <a:extLst>
              <a:ext uri="{FF2B5EF4-FFF2-40B4-BE49-F238E27FC236}">
                <a16:creationId xmlns:a16="http://schemas.microsoft.com/office/drawing/2014/main" id="{7718B938-53CF-C404-270C-0E4121236533}"/>
              </a:ext>
            </a:extLst>
          </p:cNvPr>
          <p:cNvSpPr txBox="1"/>
          <p:nvPr/>
        </p:nvSpPr>
        <p:spPr>
          <a:xfrm>
            <a:off x="4118610" y="2245995"/>
            <a:ext cx="872490" cy="584775"/>
          </a:xfrm>
          <a:prstGeom prst="rect">
            <a:avLst/>
          </a:prstGeom>
          <a:noFill/>
        </p:spPr>
        <p:txBody>
          <a:bodyPr wrap="square" rtlCol="0">
            <a:spAutoFit/>
          </a:bodyPr>
          <a:lstStyle/>
          <a:p>
            <a:r>
              <a:rPr lang="en-US" sz="3200" b="1" dirty="0"/>
              <a:t>22</a:t>
            </a:r>
          </a:p>
        </p:txBody>
      </p:sp>
      <p:cxnSp>
        <p:nvCxnSpPr>
          <p:cNvPr id="13" name="Straight Arrow Connector 12">
            <a:extLst>
              <a:ext uri="{FF2B5EF4-FFF2-40B4-BE49-F238E27FC236}">
                <a16:creationId xmlns:a16="http://schemas.microsoft.com/office/drawing/2014/main" id="{0B022371-0AE5-909A-19B4-EF1F0E886589}"/>
              </a:ext>
            </a:extLst>
          </p:cNvPr>
          <p:cNvCxnSpPr>
            <a:cxnSpLocks/>
          </p:cNvCxnSpPr>
          <p:nvPr/>
        </p:nvCxnSpPr>
        <p:spPr>
          <a:xfrm flipH="1">
            <a:off x="6943725" y="1260867"/>
            <a:ext cx="2000250" cy="1806183"/>
          </a:xfrm>
          <a:prstGeom prst="straightConnector1">
            <a:avLst/>
          </a:prstGeom>
          <a:ln w="254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57B260F8-AF67-819E-9813-0E3341798332}"/>
              </a:ext>
            </a:extLst>
          </p:cNvPr>
          <p:cNvSpPr txBox="1"/>
          <p:nvPr/>
        </p:nvSpPr>
        <p:spPr>
          <a:xfrm>
            <a:off x="8959993" y="888682"/>
            <a:ext cx="3070081" cy="584775"/>
          </a:xfrm>
          <a:prstGeom prst="rect">
            <a:avLst/>
          </a:prstGeom>
          <a:noFill/>
        </p:spPr>
        <p:txBody>
          <a:bodyPr wrap="square" rtlCol="0">
            <a:spAutoFit/>
          </a:bodyPr>
          <a:lstStyle/>
          <a:p>
            <a:r>
              <a:rPr lang="en-US" sz="1600" dirty="0"/>
              <a:t>Need to read from the bottom of the curve (meniscus)</a:t>
            </a:r>
          </a:p>
        </p:txBody>
      </p:sp>
      <p:cxnSp>
        <p:nvCxnSpPr>
          <p:cNvPr id="19" name="Straight Connector 18">
            <a:extLst>
              <a:ext uri="{FF2B5EF4-FFF2-40B4-BE49-F238E27FC236}">
                <a16:creationId xmlns:a16="http://schemas.microsoft.com/office/drawing/2014/main" id="{61056BAB-3833-EE04-8A06-CC75E3590438}"/>
              </a:ext>
            </a:extLst>
          </p:cNvPr>
          <p:cNvCxnSpPr>
            <a:cxnSpLocks/>
          </p:cNvCxnSpPr>
          <p:nvPr/>
        </p:nvCxnSpPr>
        <p:spPr>
          <a:xfrm>
            <a:off x="4800600" y="3067050"/>
            <a:ext cx="5362575" cy="0"/>
          </a:xfrm>
          <a:prstGeom prst="line">
            <a:avLst/>
          </a:prstGeom>
          <a:ln w="25400">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4E189974-C936-212E-DDE7-6D8F96A72994}"/>
              </a:ext>
            </a:extLst>
          </p:cNvPr>
          <p:cNvCxnSpPr>
            <a:cxnSpLocks/>
          </p:cNvCxnSpPr>
          <p:nvPr/>
        </p:nvCxnSpPr>
        <p:spPr>
          <a:xfrm>
            <a:off x="4800600" y="3028950"/>
            <a:ext cx="2000250" cy="0"/>
          </a:xfrm>
          <a:prstGeom prst="line">
            <a:avLst/>
          </a:prstGeom>
          <a:ln w="38100">
            <a:solidFill>
              <a:schemeClr val="tx1"/>
            </a:solidFill>
            <a:prstDash val="solid"/>
          </a:ln>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074F8CDC-0D78-DEF4-D4FE-A670209296B4}"/>
              </a:ext>
            </a:extLst>
          </p:cNvPr>
          <p:cNvSpPr txBox="1"/>
          <p:nvPr/>
        </p:nvSpPr>
        <p:spPr>
          <a:xfrm>
            <a:off x="3885248" y="2752293"/>
            <a:ext cx="1148715" cy="584775"/>
          </a:xfrm>
          <a:prstGeom prst="rect">
            <a:avLst/>
          </a:prstGeom>
          <a:noFill/>
        </p:spPr>
        <p:txBody>
          <a:bodyPr wrap="square" rtlCol="0">
            <a:spAutoFit/>
          </a:bodyPr>
          <a:lstStyle/>
          <a:p>
            <a:r>
              <a:rPr lang="en-US" sz="3200" b="1" dirty="0"/>
              <a:t>21.5</a:t>
            </a:r>
          </a:p>
        </p:txBody>
      </p:sp>
      <p:sp>
        <p:nvSpPr>
          <p:cNvPr id="38" name="TextBox 37">
            <a:extLst>
              <a:ext uri="{FF2B5EF4-FFF2-40B4-BE49-F238E27FC236}">
                <a16:creationId xmlns:a16="http://schemas.microsoft.com/office/drawing/2014/main" id="{8930B1DA-B788-E234-0D01-6381E733D91D}"/>
              </a:ext>
            </a:extLst>
          </p:cNvPr>
          <p:cNvSpPr txBox="1"/>
          <p:nvPr/>
        </p:nvSpPr>
        <p:spPr>
          <a:xfrm>
            <a:off x="10243182" y="2860014"/>
            <a:ext cx="1786892" cy="369332"/>
          </a:xfrm>
          <a:prstGeom prst="rect">
            <a:avLst/>
          </a:prstGeom>
          <a:noFill/>
        </p:spPr>
        <p:txBody>
          <a:bodyPr wrap="square" rtlCol="0">
            <a:spAutoFit/>
          </a:bodyPr>
          <a:lstStyle/>
          <a:p>
            <a:r>
              <a:rPr lang="en-US" dirty="0">
                <a:solidFill>
                  <a:srgbClr val="FF0000"/>
                </a:solidFill>
              </a:rPr>
              <a:t>21.45</a:t>
            </a:r>
            <a:r>
              <a:rPr lang="en-US" dirty="0"/>
              <a:t> mL </a:t>
            </a:r>
          </a:p>
        </p:txBody>
      </p:sp>
      <p:sp>
        <p:nvSpPr>
          <p:cNvPr id="39" name="TextBox 38">
            <a:extLst>
              <a:ext uri="{FF2B5EF4-FFF2-40B4-BE49-F238E27FC236}">
                <a16:creationId xmlns:a16="http://schemas.microsoft.com/office/drawing/2014/main" id="{3249EDB9-52B6-E066-513D-C2E8F95B4A8A}"/>
              </a:ext>
            </a:extLst>
          </p:cNvPr>
          <p:cNvSpPr txBox="1"/>
          <p:nvPr/>
        </p:nvSpPr>
        <p:spPr>
          <a:xfrm>
            <a:off x="6076951" y="5129980"/>
            <a:ext cx="5915024" cy="1477328"/>
          </a:xfrm>
          <a:prstGeom prst="rect">
            <a:avLst/>
          </a:prstGeom>
          <a:noFill/>
        </p:spPr>
        <p:txBody>
          <a:bodyPr wrap="square" rtlCol="0">
            <a:spAutoFit/>
          </a:bodyPr>
          <a:lstStyle/>
          <a:p>
            <a:r>
              <a:rPr lang="en-US" dirty="0"/>
              <a:t>Since the liquid level is slightly below 21.5 mL we estimate the number to be 21.45 mL but someone could also say 21.48 mL and they would both be “correct”. Since this can be reported with 2 decimal places, all measurements from this device should be reported with 2 decimal places.</a:t>
            </a:r>
          </a:p>
        </p:txBody>
      </p:sp>
    </p:spTree>
    <p:extLst>
      <p:ext uri="{BB962C8B-B14F-4D97-AF65-F5344CB8AC3E}">
        <p14:creationId xmlns:p14="http://schemas.microsoft.com/office/powerpoint/2010/main" val="4239169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AD81E-C279-D2BC-B14F-E887F0F3F030}"/>
              </a:ext>
            </a:extLst>
          </p:cNvPr>
          <p:cNvSpPr>
            <a:spLocks noGrp="1"/>
          </p:cNvSpPr>
          <p:nvPr>
            <p:ph type="title"/>
          </p:nvPr>
        </p:nvSpPr>
        <p:spPr>
          <a:xfrm>
            <a:off x="66676" y="136525"/>
            <a:ext cx="12011024" cy="466148"/>
          </a:xfrm>
        </p:spPr>
        <p:txBody>
          <a:bodyPr/>
          <a:lstStyle/>
          <a:p>
            <a:r>
              <a:rPr lang="en-US" dirty="0"/>
              <a:t>Density </a:t>
            </a:r>
            <a:r>
              <a:rPr lang="en-US" sz="2800" dirty="0"/>
              <a:t>(how much mass in a certain volume) – mass/volume (usually g/mL)</a:t>
            </a:r>
          </a:p>
        </p:txBody>
      </p:sp>
      <p:sp>
        <p:nvSpPr>
          <p:cNvPr id="3" name="Content Placeholder 2">
            <a:extLst>
              <a:ext uri="{FF2B5EF4-FFF2-40B4-BE49-F238E27FC236}">
                <a16:creationId xmlns:a16="http://schemas.microsoft.com/office/drawing/2014/main" id="{F1AEFFA0-F61B-730E-874E-B6007B291B92}"/>
              </a:ext>
            </a:extLst>
          </p:cNvPr>
          <p:cNvSpPr>
            <a:spLocks noGrp="1"/>
          </p:cNvSpPr>
          <p:nvPr>
            <p:ph idx="1"/>
          </p:nvPr>
        </p:nvSpPr>
        <p:spPr>
          <a:xfrm>
            <a:off x="161925" y="730250"/>
            <a:ext cx="10515600" cy="4351338"/>
          </a:xfrm>
        </p:spPr>
        <p:txBody>
          <a:bodyPr/>
          <a:lstStyle/>
          <a:p>
            <a:r>
              <a:rPr lang="en-US" dirty="0"/>
              <a:t>Important Equivalencies</a:t>
            </a:r>
          </a:p>
          <a:p>
            <a:pPr lvl="1"/>
            <a:r>
              <a:rPr lang="en-US" dirty="0"/>
              <a:t>1 cm</a:t>
            </a:r>
            <a:r>
              <a:rPr lang="en-US" baseline="30000" dirty="0"/>
              <a:t>3</a:t>
            </a:r>
            <a:r>
              <a:rPr lang="en-US" dirty="0"/>
              <a:t> = 1 mL</a:t>
            </a:r>
          </a:p>
          <a:p>
            <a:pPr lvl="1"/>
            <a:r>
              <a:rPr lang="en-US" dirty="0"/>
              <a:t>1000 cm</a:t>
            </a:r>
            <a:r>
              <a:rPr lang="en-US" baseline="30000" dirty="0"/>
              <a:t>3</a:t>
            </a:r>
            <a:r>
              <a:rPr lang="en-US" dirty="0"/>
              <a:t> = 1 L</a:t>
            </a:r>
          </a:p>
          <a:p>
            <a:pPr lvl="1"/>
            <a:endParaRPr lang="en-US" dirty="0"/>
          </a:p>
          <a:p>
            <a:pPr lvl="1"/>
            <a:endParaRPr lang="en-US" dirty="0"/>
          </a:p>
        </p:txBody>
      </p:sp>
      <p:sp>
        <p:nvSpPr>
          <p:cNvPr id="10" name="TextBox 9">
            <a:extLst>
              <a:ext uri="{FF2B5EF4-FFF2-40B4-BE49-F238E27FC236}">
                <a16:creationId xmlns:a16="http://schemas.microsoft.com/office/drawing/2014/main" id="{73A770D7-D826-A373-9164-750B2BF35C66}"/>
              </a:ext>
            </a:extLst>
          </p:cNvPr>
          <p:cNvSpPr txBox="1"/>
          <p:nvPr/>
        </p:nvSpPr>
        <p:spPr>
          <a:xfrm>
            <a:off x="178181" y="6444476"/>
            <a:ext cx="1578958" cy="276999"/>
          </a:xfrm>
          <a:prstGeom prst="rect">
            <a:avLst/>
          </a:prstGeom>
          <a:noFill/>
        </p:spPr>
        <p:txBody>
          <a:bodyPr wrap="square" rtlCol="0">
            <a:spAutoFit/>
          </a:bodyPr>
          <a:lstStyle/>
          <a:p>
            <a:r>
              <a:rPr lang="en-US" sz="1200" dirty="0"/>
              <a:t>Chapter 1.4, 1.5</a:t>
            </a:r>
          </a:p>
        </p:txBody>
      </p:sp>
      <p:pic>
        <p:nvPicPr>
          <p:cNvPr id="5" name="Picture 4">
            <a:extLst>
              <a:ext uri="{FF2B5EF4-FFF2-40B4-BE49-F238E27FC236}">
                <a16:creationId xmlns:a16="http://schemas.microsoft.com/office/drawing/2014/main" id="{0881191B-98AA-2ECA-5525-E516DA6E417D}"/>
              </a:ext>
            </a:extLst>
          </p:cNvPr>
          <p:cNvPicPr>
            <a:picLocks noChangeAspect="1"/>
          </p:cNvPicPr>
          <p:nvPr/>
        </p:nvPicPr>
        <p:blipFill>
          <a:blip r:embed="rId2"/>
          <a:stretch>
            <a:fillRect/>
          </a:stretch>
        </p:blipFill>
        <p:spPr>
          <a:xfrm>
            <a:off x="251792" y="2086655"/>
            <a:ext cx="10532814" cy="970870"/>
          </a:xfrm>
          <a:prstGeom prst="rect">
            <a:avLst/>
          </a:prstGeom>
        </p:spPr>
      </p:pic>
      <p:sp>
        <p:nvSpPr>
          <p:cNvPr id="6" name="Rectangle 5">
            <a:extLst>
              <a:ext uri="{FF2B5EF4-FFF2-40B4-BE49-F238E27FC236}">
                <a16:creationId xmlns:a16="http://schemas.microsoft.com/office/drawing/2014/main" id="{FC36DF28-EDA5-2A19-6A4B-48E8492C5910}"/>
              </a:ext>
            </a:extLst>
          </p:cNvPr>
          <p:cNvSpPr/>
          <p:nvPr/>
        </p:nvSpPr>
        <p:spPr>
          <a:xfrm>
            <a:off x="8943975" y="2790825"/>
            <a:ext cx="1485900" cy="2667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A7ABA94A-46F5-72E0-950A-40F27E09F335}"/>
              </a:ext>
            </a:extLst>
          </p:cNvPr>
          <p:cNvPicPr>
            <a:picLocks noChangeAspect="1"/>
          </p:cNvPicPr>
          <p:nvPr/>
        </p:nvPicPr>
        <p:blipFill>
          <a:blip r:embed="rId3"/>
          <a:stretch>
            <a:fillRect/>
          </a:stretch>
        </p:blipFill>
        <p:spPr>
          <a:xfrm>
            <a:off x="4748211" y="3207768"/>
            <a:ext cx="7191997" cy="3357802"/>
          </a:xfrm>
          <a:prstGeom prst="rect">
            <a:avLst/>
          </a:prstGeom>
        </p:spPr>
      </p:pic>
      <p:pic>
        <p:nvPicPr>
          <p:cNvPr id="17" name="Picture 16">
            <a:extLst>
              <a:ext uri="{FF2B5EF4-FFF2-40B4-BE49-F238E27FC236}">
                <a16:creationId xmlns:a16="http://schemas.microsoft.com/office/drawing/2014/main" id="{AC2A1549-FBC1-FB99-6BE2-C840BBAC8EDD}"/>
              </a:ext>
            </a:extLst>
          </p:cNvPr>
          <p:cNvPicPr>
            <a:picLocks noChangeAspect="1"/>
          </p:cNvPicPr>
          <p:nvPr/>
        </p:nvPicPr>
        <p:blipFill>
          <a:blip r:embed="rId4"/>
          <a:stretch>
            <a:fillRect/>
          </a:stretch>
        </p:blipFill>
        <p:spPr>
          <a:xfrm>
            <a:off x="4538039" y="1119076"/>
            <a:ext cx="1924319" cy="685896"/>
          </a:xfrm>
          <a:prstGeom prst="rect">
            <a:avLst/>
          </a:prstGeom>
        </p:spPr>
      </p:pic>
      <p:sp>
        <p:nvSpPr>
          <p:cNvPr id="18" name="TextBox 17">
            <a:extLst>
              <a:ext uri="{FF2B5EF4-FFF2-40B4-BE49-F238E27FC236}">
                <a16:creationId xmlns:a16="http://schemas.microsoft.com/office/drawing/2014/main" id="{F60B9B76-D31E-406D-7FE8-4C5BF01F3FDB}"/>
              </a:ext>
            </a:extLst>
          </p:cNvPr>
          <p:cNvSpPr txBox="1"/>
          <p:nvPr/>
        </p:nvSpPr>
        <p:spPr>
          <a:xfrm>
            <a:off x="7254111" y="1113897"/>
            <a:ext cx="1524972" cy="338554"/>
          </a:xfrm>
          <a:prstGeom prst="rect">
            <a:avLst/>
          </a:prstGeom>
          <a:noFill/>
        </p:spPr>
        <p:txBody>
          <a:bodyPr wrap="square" rtlCol="0">
            <a:spAutoFit/>
          </a:bodyPr>
          <a:lstStyle/>
          <a:p>
            <a:r>
              <a:rPr lang="en-US" sz="1600" dirty="0"/>
              <a:t>grams </a:t>
            </a:r>
          </a:p>
        </p:txBody>
      </p:sp>
      <p:sp>
        <p:nvSpPr>
          <p:cNvPr id="19" name="TextBox 18">
            <a:extLst>
              <a:ext uri="{FF2B5EF4-FFF2-40B4-BE49-F238E27FC236}">
                <a16:creationId xmlns:a16="http://schemas.microsoft.com/office/drawing/2014/main" id="{6F556AAE-99FD-B241-F387-FD0BA51B26BA}"/>
              </a:ext>
            </a:extLst>
          </p:cNvPr>
          <p:cNvSpPr txBox="1"/>
          <p:nvPr/>
        </p:nvSpPr>
        <p:spPr>
          <a:xfrm>
            <a:off x="6462358" y="1442879"/>
            <a:ext cx="5196242" cy="307777"/>
          </a:xfrm>
          <a:prstGeom prst="rect">
            <a:avLst/>
          </a:prstGeom>
          <a:noFill/>
        </p:spPr>
        <p:txBody>
          <a:bodyPr wrap="square" rtlCol="0">
            <a:spAutoFit/>
          </a:bodyPr>
          <a:lstStyle/>
          <a:p>
            <a:r>
              <a:rPr lang="en-US" sz="1400" dirty="0"/>
              <a:t>milliliters or cubic centimeters</a:t>
            </a:r>
          </a:p>
        </p:txBody>
      </p:sp>
      <p:sp>
        <p:nvSpPr>
          <p:cNvPr id="23" name="TextBox 22">
            <a:extLst>
              <a:ext uri="{FF2B5EF4-FFF2-40B4-BE49-F238E27FC236}">
                <a16:creationId xmlns:a16="http://schemas.microsoft.com/office/drawing/2014/main" id="{6255F700-9551-3061-A00A-F0BA593306C1}"/>
              </a:ext>
            </a:extLst>
          </p:cNvPr>
          <p:cNvSpPr txBox="1"/>
          <p:nvPr/>
        </p:nvSpPr>
        <p:spPr>
          <a:xfrm>
            <a:off x="6304841" y="1303741"/>
            <a:ext cx="248360" cy="307777"/>
          </a:xfrm>
          <a:prstGeom prst="rect">
            <a:avLst/>
          </a:prstGeom>
          <a:noFill/>
        </p:spPr>
        <p:txBody>
          <a:bodyPr wrap="square" rtlCol="0">
            <a:spAutoFit/>
          </a:bodyPr>
          <a:lstStyle/>
          <a:p>
            <a:r>
              <a:rPr lang="en-US" sz="1400" dirty="0"/>
              <a:t>= </a:t>
            </a:r>
          </a:p>
        </p:txBody>
      </p:sp>
      <p:cxnSp>
        <p:nvCxnSpPr>
          <p:cNvPr id="25" name="Straight Connector 24">
            <a:extLst>
              <a:ext uri="{FF2B5EF4-FFF2-40B4-BE49-F238E27FC236}">
                <a16:creationId xmlns:a16="http://schemas.microsoft.com/office/drawing/2014/main" id="{3477309E-6D02-84CB-9C18-BECCC795D939}"/>
              </a:ext>
            </a:extLst>
          </p:cNvPr>
          <p:cNvCxnSpPr>
            <a:cxnSpLocks/>
          </p:cNvCxnSpPr>
          <p:nvPr/>
        </p:nvCxnSpPr>
        <p:spPr>
          <a:xfrm>
            <a:off x="6553200" y="1442879"/>
            <a:ext cx="2333625"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145BC87A-2F65-C426-7A92-875ED5FE853B}"/>
              </a:ext>
            </a:extLst>
          </p:cNvPr>
          <p:cNvSpPr txBox="1"/>
          <p:nvPr/>
        </p:nvSpPr>
        <p:spPr>
          <a:xfrm>
            <a:off x="8864992" y="1283174"/>
            <a:ext cx="248360" cy="307777"/>
          </a:xfrm>
          <a:prstGeom prst="rect">
            <a:avLst/>
          </a:prstGeom>
          <a:noFill/>
        </p:spPr>
        <p:txBody>
          <a:bodyPr wrap="square" rtlCol="0">
            <a:spAutoFit/>
          </a:bodyPr>
          <a:lstStyle/>
          <a:p>
            <a:r>
              <a:rPr lang="en-US" sz="1400" dirty="0"/>
              <a:t>= </a:t>
            </a:r>
          </a:p>
        </p:txBody>
      </p:sp>
      <p:sp>
        <p:nvSpPr>
          <p:cNvPr id="28" name="TextBox 27">
            <a:extLst>
              <a:ext uri="{FF2B5EF4-FFF2-40B4-BE49-F238E27FC236}">
                <a16:creationId xmlns:a16="http://schemas.microsoft.com/office/drawing/2014/main" id="{C9DA92D6-D26C-E399-2D84-080CDE78591E}"/>
              </a:ext>
            </a:extLst>
          </p:cNvPr>
          <p:cNvSpPr txBox="1"/>
          <p:nvPr/>
        </p:nvSpPr>
        <p:spPr>
          <a:xfrm>
            <a:off x="9454719" y="1288653"/>
            <a:ext cx="248360" cy="307777"/>
          </a:xfrm>
          <a:prstGeom prst="rect">
            <a:avLst/>
          </a:prstGeom>
          <a:noFill/>
        </p:spPr>
        <p:txBody>
          <a:bodyPr wrap="square" rtlCol="0">
            <a:spAutoFit/>
          </a:bodyPr>
          <a:lstStyle/>
          <a:p>
            <a:r>
              <a:rPr lang="en-US" sz="1400" dirty="0"/>
              <a:t>= </a:t>
            </a:r>
          </a:p>
        </p:txBody>
      </p:sp>
      <p:cxnSp>
        <p:nvCxnSpPr>
          <p:cNvPr id="29" name="Straight Connector 28">
            <a:extLst>
              <a:ext uri="{FF2B5EF4-FFF2-40B4-BE49-F238E27FC236}">
                <a16:creationId xmlns:a16="http://schemas.microsoft.com/office/drawing/2014/main" id="{766FC7B4-6819-706C-DD2C-077D3C28243A}"/>
              </a:ext>
            </a:extLst>
          </p:cNvPr>
          <p:cNvCxnSpPr>
            <a:cxnSpLocks/>
          </p:cNvCxnSpPr>
          <p:nvPr/>
        </p:nvCxnSpPr>
        <p:spPr>
          <a:xfrm>
            <a:off x="9113352" y="1457629"/>
            <a:ext cx="396408"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1" name="TextBox 30">
            <a:extLst>
              <a:ext uri="{FF2B5EF4-FFF2-40B4-BE49-F238E27FC236}">
                <a16:creationId xmlns:a16="http://schemas.microsoft.com/office/drawing/2014/main" id="{300E2CF0-16BA-0BAB-3237-AB9D2E8C73BE}"/>
              </a:ext>
            </a:extLst>
          </p:cNvPr>
          <p:cNvSpPr txBox="1"/>
          <p:nvPr/>
        </p:nvSpPr>
        <p:spPr>
          <a:xfrm>
            <a:off x="10950256" y="1283174"/>
            <a:ext cx="248360" cy="307777"/>
          </a:xfrm>
          <a:prstGeom prst="rect">
            <a:avLst/>
          </a:prstGeom>
          <a:noFill/>
        </p:spPr>
        <p:txBody>
          <a:bodyPr wrap="square" rtlCol="0">
            <a:spAutoFit/>
          </a:bodyPr>
          <a:lstStyle/>
          <a:p>
            <a:r>
              <a:rPr lang="en-US" sz="1400" dirty="0"/>
              <a:t>= </a:t>
            </a:r>
          </a:p>
        </p:txBody>
      </p:sp>
      <p:cxnSp>
        <p:nvCxnSpPr>
          <p:cNvPr id="32" name="Straight Connector 31">
            <a:extLst>
              <a:ext uri="{FF2B5EF4-FFF2-40B4-BE49-F238E27FC236}">
                <a16:creationId xmlns:a16="http://schemas.microsoft.com/office/drawing/2014/main" id="{6836B8B6-8A8A-8EA3-43B9-C432C05FE65F}"/>
              </a:ext>
            </a:extLst>
          </p:cNvPr>
          <p:cNvCxnSpPr>
            <a:cxnSpLocks/>
          </p:cNvCxnSpPr>
          <p:nvPr/>
        </p:nvCxnSpPr>
        <p:spPr>
          <a:xfrm flipV="1">
            <a:off x="9782491" y="1457230"/>
            <a:ext cx="1158240" cy="47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DD2AADEF-ECFC-1CF1-563A-8F1DB8A1A182}"/>
              </a:ext>
            </a:extLst>
          </p:cNvPr>
          <p:cNvCxnSpPr>
            <a:cxnSpLocks/>
          </p:cNvCxnSpPr>
          <p:nvPr/>
        </p:nvCxnSpPr>
        <p:spPr>
          <a:xfrm>
            <a:off x="11226800" y="1457230"/>
            <a:ext cx="552578"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45EFD5B0-FCC9-8723-5EC3-222BC0964F54}"/>
              </a:ext>
            </a:extLst>
          </p:cNvPr>
          <p:cNvSpPr txBox="1"/>
          <p:nvPr/>
        </p:nvSpPr>
        <p:spPr>
          <a:xfrm>
            <a:off x="9180027" y="1089383"/>
            <a:ext cx="392598" cy="338554"/>
          </a:xfrm>
          <a:prstGeom prst="rect">
            <a:avLst/>
          </a:prstGeom>
          <a:noFill/>
        </p:spPr>
        <p:txBody>
          <a:bodyPr wrap="square" rtlCol="0">
            <a:spAutoFit/>
          </a:bodyPr>
          <a:lstStyle/>
          <a:p>
            <a:r>
              <a:rPr lang="en-US" sz="1600" dirty="0"/>
              <a:t>g </a:t>
            </a:r>
          </a:p>
        </p:txBody>
      </p:sp>
      <p:sp>
        <p:nvSpPr>
          <p:cNvPr id="35" name="TextBox 34">
            <a:extLst>
              <a:ext uri="{FF2B5EF4-FFF2-40B4-BE49-F238E27FC236}">
                <a16:creationId xmlns:a16="http://schemas.microsoft.com/office/drawing/2014/main" id="{760B0C0D-EE12-8D97-5132-36ADFD1B97B1}"/>
              </a:ext>
            </a:extLst>
          </p:cNvPr>
          <p:cNvSpPr txBox="1"/>
          <p:nvPr/>
        </p:nvSpPr>
        <p:spPr>
          <a:xfrm>
            <a:off x="10205497" y="1113897"/>
            <a:ext cx="392598" cy="338554"/>
          </a:xfrm>
          <a:prstGeom prst="rect">
            <a:avLst/>
          </a:prstGeom>
          <a:noFill/>
        </p:spPr>
        <p:txBody>
          <a:bodyPr wrap="square" rtlCol="0">
            <a:spAutoFit/>
          </a:bodyPr>
          <a:lstStyle/>
          <a:p>
            <a:r>
              <a:rPr lang="en-US" sz="1600" dirty="0"/>
              <a:t>g </a:t>
            </a:r>
          </a:p>
        </p:txBody>
      </p:sp>
      <p:sp>
        <p:nvSpPr>
          <p:cNvPr id="36" name="TextBox 35">
            <a:extLst>
              <a:ext uri="{FF2B5EF4-FFF2-40B4-BE49-F238E27FC236}">
                <a16:creationId xmlns:a16="http://schemas.microsoft.com/office/drawing/2014/main" id="{B6857740-81E0-1AC2-69BF-DD0F60694F8F}"/>
              </a:ext>
            </a:extLst>
          </p:cNvPr>
          <p:cNvSpPr txBox="1"/>
          <p:nvPr/>
        </p:nvSpPr>
        <p:spPr>
          <a:xfrm>
            <a:off x="11375950" y="1106880"/>
            <a:ext cx="392598" cy="338554"/>
          </a:xfrm>
          <a:prstGeom prst="rect">
            <a:avLst/>
          </a:prstGeom>
          <a:noFill/>
        </p:spPr>
        <p:txBody>
          <a:bodyPr wrap="square" rtlCol="0">
            <a:spAutoFit/>
          </a:bodyPr>
          <a:lstStyle/>
          <a:p>
            <a:r>
              <a:rPr lang="en-US" sz="1600" dirty="0"/>
              <a:t>g </a:t>
            </a:r>
          </a:p>
        </p:txBody>
      </p:sp>
      <p:sp>
        <p:nvSpPr>
          <p:cNvPr id="37" name="TextBox 36">
            <a:extLst>
              <a:ext uri="{FF2B5EF4-FFF2-40B4-BE49-F238E27FC236}">
                <a16:creationId xmlns:a16="http://schemas.microsoft.com/office/drawing/2014/main" id="{070DF99F-F72B-72C2-6498-E3C96A090744}"/>
              </a:ext>
            </a:extLst>
          </p:cNvPr>
          <p:cNvSpPr txBox="1"/>
          <p:nvPr/>
        </p:nvSpPr>
        <p:spPr>
          <a:xfrm>
            <a:off x="9091874" y="1438603"/>
            <a:ext cx="498366" cy="338554"/>
          </a:xfrm>
          <a:prstGeom prst="rect">
            <a:avLst/>
          </a:prstGeom>
          <a:noFill/>
        </p:spPr>
        <p:txBody>
          <a:bodyPr wrap="square" rtlCol="0">
            <a:spAutoFit/>
          </a:bodyPr>
          <a:lstStyle/>
          <a:p>
            <a:r>
              <a:rPr lang="en-US" sz="1600" dirty="0"/>
              <a:t>mL </a:t>
            </a:r>
          </a:p>
        </p:txBody>
      </p:sp>
      <p:sp>
        <p:nvSpPr>
          <p:cNvPr id="38" name="TextBox 37">
            <a:extLst>
              <a:ext uri="{FF2B5EF4-FFF2-40B4-BE49-F238E27FC236}">
                <a16:creationId xmlns:a16="http://schemas.microsoft.com/office/drawing/2014/main" id="{30397C0D-88F9-0594-470A-AFAE62FD5F46}"/>
              </a:ext>
            </a:extLst>
          </p:cNvPr>
          <p:cNvSpPr txBox="1"/>
          <p:nvPr/>
        </p:nvSpPr>
        <p:spPr>
          <a:xfrm>
            <a:off x="9704540" y="1437983"/>
            <a:ext cx="1494076" cy="338554"/>
          </a:xfrm>
          <a:prstGeom prst="rect">
            <a:avLst/>
          </a:prstGeom>
          <a:noFill/>
        </p:spPr>
        <p:txBody>
          <a:bodyPr wrap="square" rtlCol="0">
            <a:spAutoFit/>
          </a:bodyPr>
          <a:lstStyle/>
          <a:p>
            <a:r>
              <a:rPr lang="en-US" sz="1600" dirty="0"/>
              <a:t>cm x cm x cm </a:t>
            </a:r>
          </a:p>
        </p:txBody>
      </p:sp>
      <p:sp>
        <p:nvSpPr>
          <p:cNvPr id="45" name="TextBox 44">
            <a:extLst>
              <a:ext uri="{FF2B5EF4-FFF2-40B4-BE49-F238E27FC236}">
                <a16:creationId xmlns:a16="http://schemas.microsoft.com/office/drawing/2014/main" id="{FE95A01D-5D51-88AC-8106-1A75C71E024B}"/>
              </a:ext>
            </a:extLst>
          </p:cNvPr>
          <p:cNvSpPr txBox="1"/>
          <p:nvPr/>
        </p:nvSpPr>
        <p:spPr>
          <a:xfrm>
            <a:off x="11276567" y="1410825"/>
            <a:ext cx="554453" cy="338554"/>
          </a:xfrm>
          <a:prstGeom prst="rect">
            <a:avLst/>
          </a:prstGeom>
          <a:noFill/>
        </p:spPr>
        <p:txBody>
          <a:bodyPr wrap="square" rtlCol="0">
            <a:spAutoFit/>
          </a:bodyPr>
          <a:lstStyle/>
          <a:p>
            <a:r>
              <a:rPr lang="en-US" sz="1600" dirty="0"/>
              <a:t>cm</a:t>
            </a:r>
            <a:r>
              <a:rPr lang="en-US" sz="1600" baseline="30000" dirty="0"/>
              <a:t>3</a:t>
            </a:r>
            <a:r>
              <a:rPr lang="en-US" sz="1600" dirty="0"/>
              <a:t> </a:t>
            </a:r>
          </a:p>
        </p:txBody>
      </p:sp>
    </p:spTree>
    <p:extLst>
      <p:ext uri="{BB962C8B-B14F-4D97-AF65-F5344CB8AC3E}">
        <p14:creationId xmlns:p14="http://schemas.microsoft.com/office/powerpoint/2010/main" val="18342192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7072C-01AC-794C-4B9F-EA1D1E970B27}"/>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7D58278B-4AA5-6290-BFDC-20E77AA3ABF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28C8C10D-54C6-7FC8-99FA-836D00835141}"/>
              </a:ext>
            </a:extLst>
          </p:cNvPr>
          <p:cNvPicPr>
            <a:picLocks noChangeAspect="1"/>
          </p:cNvPicPr>
          <p:nvPr/>
        </p:nvPicPr>
        <p:blipFill>
          <a:blip r:embed="rId2"/>
          <a:stretch>
            <a:fillRect/>
          </a:stretch>
        </p:blipFill>
        <p:spPr>
          <a:xfrm>
            <a:off x="1994903" y="136525"/>
            <a:ext cx="8373644" cy="1286054"/>
          </a:xfrm>
          <a:prstGeom prst="rect">
            <a:avLst/>
          </a:prstGeom>
        </p:spPr>
      </p:pic>
    </p:spTree>
    <p:extLst>
      <p:ext uri="{BB962C8B-B14F-4D97-AF65-F5344CB8AC3E}">
        <p14:creationId xmlns:p14="http://schemas.microsoft.com/office/powerpoint/2010/main" val="19248709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EC2C3-EE7A-C37F-8465-67016C90D0B9}"/>
              </a:ext>
            </a:extLst>
          </p:cNvPr>
          <p:cNvSpPr>
            <a:spLocks noGrp="1"/>
          </p:cNvSpPr>
          <p:nvPr>
            <p:ph type="ctrTitle"/>
          </p:nvPr>
        </p:nvSpPr>
        <p:spPr/>
        <p:txBody>
          <a:bodyPr>
            <a:normAutofit/>
          </a:bodyPr>
          <a:lstStyle/>
          <a:p>
            <a:r>
              <a:rPr lang="en-US" dirty="0"/>
              <a:t>Prefixes and Exponential Notation</a:t>
            </a:r>
          </a:p>
        </p:txBody>
      </p:sp>
      <p:sp>
        <p:nvSpPr>
          <p:cNvPr id="3" name="Subtitle 2">
            <a:extLst>
              <a:ext uri="{FF2B5EF4-FFF2-40B4-BE49-F238E27FC236}">
                <a16:creationId xmlns:a16="http://schemas.microsoft.com/office/drawing/2014/main" id="{FAE6C167-8755-0957-EC44-727CF70712E3}"/>
              </a:ext>
            </a:extLst>
          </p:cNvPr>
          <p:cNvSpPr>
            <a:spLocks noGrp="1"/>
          </p:cNvSpPr>
          <p:nvPr>
            <p:ph type="subTitle" idx="1"/>
          </p:nvPr>
        </p:nvSpPr>
        <p:spPr>
          <a:xfrm>
            <a:off x="1524000" y="3602038"/>
            <a:ext cx="9144000" cy="2387600"/>
          </a:xfrm>
        </p:spPr>
        <p:txBody>
          <a:bodyPr>
            <a:normAutofit/>
          </a:bodyPr>
          <a:lstStyle/>
          <a:p>
            <a:pPr marL="342900" indent="-342900" algn="l">
              <a:buFont typeface="Arial" panose="020B0604020202020204" pitchFamily="34" charset="0"/>
              <a:buChar char="•"/>
            </a:pPr>
            <a:r>
              <a:rPr lang="en-US" dirty="0"/>
              <a:t>Chapter 1.4 (Measurements)</a:t>
            </a:r>
          </a:p>
          <a:p>
            <a:pPr marL="342900" indent="-342900" algn="l">
              <a:buFont typeface="Arial" panose="020B0604020202020204" pitchFamily="34" charset="0"/>
              <a:buChar char="•"/>
            </a:pPr>
            <a:r>
              <a:rPr lang="en-US" dirty="0"/>
              <a:t>Appendix B (Essential Mathematics)</a:t>
            </a:r>
          </a:p>
        </p:txBody>
      </p:sp>
      <p:sp>
        <p:nvSpPr>
          <p:cNvPr id="4" name="TextBox 3">
            <a:extLst>
              <a:ext uri="{FF2B5EF4-FFF2-40B4-BE49-F238E27FC236}">
                <a16:creationId xmlns:a16="http://schemas.microsoft.com/office/drawing/2014/main" id="{3661DBAF-79F6-EE03-C3C2-451A2FAC53B1}"/>
              </a:ext>
            </a:extLst>
          </p:cNvPr>
          <p:cNvSpPr txBox="1"/>
          <p:nvPr/>
        </p:nvSpPr>
        <p:spPr>
          <a:xfrm>
            <a:off x="462116" y="6086168"/>
            <a:ext cx="11375923" cy="523220"/>
          </a:xfrm>
          <a:prstGeom prst="rect">
            <a:avLst/>
          </a:prstGeom>
          <a:noFill/>
        </p:spPr>
        <p:txBody>
          <a:bodyPr wrap="square" rtlCol="0">
            <a:spAutoFit/>
          </a:bodyPr>
          <a:lstStyle/>
          <a:p>
            <a:r>
              <a:rPr lang="en-US" sz="1400" dirty="0"/>
              <a:t>Adapted From: </a:t>
            </a:r>
            <a:r>
              <a:rPr lang="en-US" sz="1400" i="0" dirty="0">
                <a:effectLst/>
                <a:highlight>
                  <a:srgbClr val="FFFFFF"/>
                </a:highlight>
              </a:rPr>
              <a:t>Paul Flowers, Edward J. </a:t>
            </a:r>
            <a:r>
              <a:rPr lang="en-US" sz="1400" i="0" dirty="0" err="1">
                <a:effectLst/>
                <a:highlight>
                  <a:srgbClr val="FFFFFF"/>
                </a:highlight>
              </a:rPr>
              <a:t>Neth</a:t>
            </a:r>
            <a:r>
              <a:rPr lang="en-US" sz="1400" i="0" dirty="0">
                <a:effectLst/>
                <a:highlight>
                  <a:srgbClr val="FFFFFF"/>
                </a:highlight>
              </a:rPr>
              <a:t>, William R. Robinson, PhD, Klaus </a:t>
            </a:r>
            <a:r>
              <a:rPr lang="en-US" sz="1400" i="0" dirty="0" err="1">
                <a:effectLst/>
                <a:highlight>
                  <a:srgbClr val="FFFFFF"/>
                </a:highlight>
              </a:rPr>
              <a:t>Theopold</a:t>
            </a:r>
            <a:r>
              <a:rPr lang="en-US" sz="1400" i="0" dirty="0">
                <a:effectLst/>
                <a:highlight>
                  <a:srgbClr val="FFFFFF"/>
                </a:highlight>
              </a:rPr>
              <a:t>, Richard Langley; Chemistry: Atoms First</a:t>
            </a:r>
            <a:r>
              <a:rPr lang="en-US" sz="1400" dirty="0">
                <a:highlight>
                  <a:srgbClr val="FFFFFF"/>
                </a:highlight>
              </a:rPr>
              <a:t> 2e; OpenStax; Feb 14, 2019; Houston Texas; https://openstax.org/books/chemistry-atoms-first-2e/pages/1-introduction</a:t>
            </a:r>
            <a:endParaRPr lang="en-US" sz="1400" dirty="0"/>
          </a:p>
        </p:txBody>
      </p:sp>
    </p:spTree>
    <p:extLst>
      <p:ext uri="{BB962C8B-B14F-4D97-AF65-F5344CB8AC3E}">
        <p14:creationId xmlns:p14="http://schemas.microsoft.com/office/powerpoint/2010/main" val="2636822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00265-2BCB-3DFE-FF35-FDE5EDD2B34E}"/>
              </a:ext>
            </a:extLst>
          </p:cNvPr>
          <p:cNvSpPr>
            <a:spLocks noGrp="1"/>
          </p:cNvSpPr>
          <p:nvPr>
            <p:ph type="title"/>
          </p:nvPr>
        </p:nvSpPr>
        <p:spPr/>
        <p:txBody>
          <a:bodyPr/>
          <a:lstStyle/>
          <a:p>
            <a:r>
              <a:rPr lang="en-US" dirty="0"/>
              <a:t>Your calculator will be very important!</a:t>
            </a:r>
          </a:p>
        </p:txBody>
      </p:sp>
      <p:sp>
        <p:nvSpPr>
          <p:cNvPr id="3" name="Content Placeholder 2">
            <a:extLst>
              <a:ext uri="{FF2B5EF4-FFF2-40B4-BE49-F238E27FC236}">
                <a16:creationId xmlns:a16="http://schemas.microsoft.com/office/drawing/2014/main" id="{ADC9298D-805F-D0AC-FE4A-5A802179EE76}"/>
              </a:ext>
            </a:extLst>
          </p:cNvPr>
          <p:cNvSpPr>
            <a:spLocks noGrp="1"/>
          </p:cNvSpPr>
          <p:nvPr>
            <p:ph idx="1"/>
          </p:nvPr>
        </p:nvSpPr>
        <p:spPr>
          <a:xfrm>
            <a:off x="838200" y="876300"/>
            <a:ext cx="10515600" cy="5300663"/>
          </a:xfrm>
        </p:spPr>
        <p:txBody>
          <a:bodyPr/>
          <a:lstStyle/>
          <a:p>
            <a:r>
              <a:rPr lang="en-US" dirty="0"/>
              <a:t>Get a non-phone calculator ASAP!</a:t>
            </a:r>
          </a:p>
          <a:p>
            <a:r>
              <a:rPr lang="en-US" dirty="0"/>
              <a:t>Practice with it during every lecture/video</a:t>
            </a:r>
          </a:p>
          <a:p>
            <a:r>
              <a:rPr lang="en-US" dirty="0"/>
              <a:t>Use the same one for lecture/video, assignments, and exams</a:t>
            </a:r>
          </a:p>
          <a:p>
            <a:r>
              <a:rPr lang="en-US" dirty="0"/>
              <a:t>Free Online Calculators (but you need to have a physical one for the exams:</a:t>
            </a:r>
          </a:p>
          <a:p>
            <a:pPr lvl="1"/>
            <a:r>
              <a:rPr lang="en-US" sz="4400" dirty="0"/>
              <a:t>https://ti84calc.com/</a:t>
            </a:r>
          </a:p>
          <a:p>
            <a:pPr lvl="1"/>
            <a:r>
              <a:rPr lang="en-US" sz="4400" dirty="0">
                <a:hlinkClick r:id="rId2"/>
              </a:rPr>
              <a:t>https://ti84ce.com/</a:t>
            </a:r>
            <a:endParaRPr lang="en-US" sz="4400" dirty="0"/>
          </a:p>
          <a:p>
            <a:pPr lvl="1"/>
            <a:r>
              <a:rPr lang="en-US" sz="4400" dirty="0">
                <a:hlinkClick r:id="rId3"/>
              </a:rPr>
              <a:t>https://www.desmos.com/scientific</a:t>
            </a:r>
            <a:endParaRPr lang="en-US" sz="4400" dirty="0"/>
          </a:p>
          <a:p>
            <a:pPr lvl="1"/>
            <a:r>
              <a:rPr lang="en-US" sz="4400" dirty="0"/>
              <a:t>Search free online scientific calculator</a:t>
            </a:r>
          </a:p>
        </p:txBody>
      </p:sp>
    </p:spTree>
    <p:extLst>
      <p:ext uri="{BB962C8B-B14F-4D97-AF65-F5344CB8AC3E}">
        <p14:creationId xmlns:p14="http://schemas.microsoft.com/office/powerpoint/2010/main" val="39798004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0AA67-3B26-46D7-E54B-30EA3F32D291}"/>
              </a:ext>
            </a:extLst>
          </p:cNvPr>
          <p:cNvSpPr>
            <a:spLocks noGrp="1"/>
          </p:cNvSpPr>
          <p:nvPr>
            <p:ph type="title"/>
          </p:nvPr>
        </p:nvSpPr>
        <p:spPr/>
        <p:txBody>
          <a:bodyPr/>
          <a:lstStyle/>
          <a:p>
            <a:r>
              <a:rPr lang="en-US" dirty="0"/>
              <a:t>Unit Prefixes and Exponential Notation</a:t>
            </a:r>
          </a:p>
        </p:txBody>
      </p:sp>
      <p:sp>
        <p:nvSpPr>
          <p:cNvPr id="3" name="Content Placeholder 2">
            <a:extLst>
              <a:ext uri="{FF2B5EF4-FFF2-40B4-BE49-F238E27FC236}">
                <a16:creationId xmlns:a16="http://schemas.microsoft.com/office/drawing/2014/main" id="{3C0DDEEC-DB56-6060-27C1-9F623AD2C0B1}"/>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90D4A139-0FDB-A0B0-90FF-D02169DFB06A}"/>
              </a:ext>
            </a:extLst>
          </p:cNvPr>
          <p:cNvPicPr>
            <a:picLocks noChangeAspect="1"/>
          </p:cNvPicPr>
          <p:nvPr/>
        </p:nvPicPr>
        <p:blipFill>
          <a:blip r:embed="rId2"/>
          <a:stretch>
            <a:fillRect/>
          </a:stretch>
        </p:blipFill>
        <p:spPr>
          <a:xfrm>
            <a:off x="1609099" y="602673"/>
            <a:ext cx="8973802" cy="6039693"/>
          </a:xfrm>
          <a:prstGeom prst="rect">
            <a:avLst/>
          </a:prstGeom>
        </p:spPr>
      </p:pic>
      <p:sp>
        <p:nvSpPr>
          <p:cNvPr id="6" name="TextBox 5">
            <a:extLst>
              <a:ext uri="{FF2B5EF4-FFF2-40B4-BE49-F238E27FC236}">
                <a16:creationId xmlns:a16="http://schemas.microsoft.com/office/drawing/2014/main" id="{4574DCB2-BFF3-E8F9-6213-7EB9B592F4B7}"/>
              </a:ext>
            </a:extLst>
          </p:cNvPr>
          <p:cNvSpPr txBox="1"/>
          <p:nvPr/>
        </p:nvSpPr>
        <p:spPr>
          <a:xfrm>
            <a:off x="178181" y="6444476"/>
            <a:ext cx="1578958" cy="276999"/>
          </a:xfrm>
          <a:prstGeom prst="rect">
            <a:avLst/>
          </a:prstGeom>
          <a:noFill/>
        </p:spPr>
        <p:txBody>
          <a:bodyPr wrap="square" rtlCol="0">
            <a:spAutoFit/>
          </a:bodyPr>
          <a:lstStyle/>
          <a:p>
            <a:r>
              <a:rPr lang="en-US" sz="1200" dirty="0"/>
              <a:t>Chapter 1.4</a:t>
            </a:r>
          </a:p>
        </p:txBody>
      </p:sp>
    </p:spTree>
    <p:extLst>
      <p:ext uri="{BB962C8B-B14F-4D97-AF65-F5344CB8AC3E}">
        <p14:creationId xmlns:p14="http://schemas.microsoft.com/office/powerpoint/2010/main" val="40857493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EA0F8-7683-85A8-688C-ACB5B1224C98}"/>
              </a:ext>
            </a:extLst>
          </p:cNvPr>
          <p:cNvSpPr>
            <a:spLocks noGrp="1"/>
          </p:cNvSpPr>
          <p:nvPr>
            <p:ph type="title"/>
          </p:nvPr>
        </p:nvSpPr>
        <p:spPr/>
        <p:txBody>
          <a:bodyPr/>
          <a:lstStyle/>
          <a:p>
            <a:r>
              <a:rPr lang="en-US" dirty="0"/>
              <a:t>Exponential notation is used in prefixes</a:t>
            </a:r>
          </a:p>
        </p:txBody>
      </p:sp>
      <p:sp>
        <p:nvSpPr>
          <p:cNvPr id="3" name="Content Placeholder 2">
            <a:extLst>
              <a:ext uri="{FF2B5EF4-FFF2-40B4-BE49-F238E27FC236}">
                <a16:creationId xmlns:a16="http://schemas.microsoft.com/office/drawing/2014/main" id="{5B9C3F81-ACE4-8620-8A4F-1C1C03816FDD}"/>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C927AD8E-C673-DAAF-8A43-407B2F484D9D}"/>
              </a:ext>
            </a:extLst>
          </p:cNvPr>
          <p:cNvPicPr>
            <a:picLocks noChangeAspect="1"/>
          </p:cNvPicPr>
          <p:nvPr/>
        </p:nvPicPr>
        <p:blipFill rotWithShape="1">
          <a:blip r:embed="rId2"/>
          <a:srcRect t="11040"/>
          <a:stretch/>
        </p:blipFill>
        <p:spPr>
          <a:xfrm>
            <a:off x="2247164" y="638410"/>
            <a:ext cx="9697922" cy="4011848"/>
          </a:xfrm>
          <a:prstGeom prst="rect">
            <a:avLst/>
          </a:prstGeom>
        </p:spPr>
      </p:pic>
      <p:sp>
        <p:nvSpPr>
          <p:cNvPr id="6" name="TextBox 5">
            <a:extLst>
              <a:ext uri="{FF2B5EF4-FFF2-40B4-BE49-F238E27FC236}">
                <a16:creationId xmlns:a16="http://schemas.microsoft.com/office/drawing/2014/main" id="{7DC7931B-AE1E-3ADB-8E9D-DD96E6445A32}"/>
              </a:ext>
            </a:extLst>
          </p:cNvPr>
          <p:cNvSpPr txBox="1"/>
          <p:nvPr/>
        </p:nvSpPr>
        <p:spPr>
          <a:xfrm>
            <a:off x="178180" y="6444476"/>
            <a:ext cx="2488819" cy="276999"/>
          </a:xfrm>
          <a:prstGeom prst="rect">
            <a:avLst/>
          </a:prstGeom>
          <a:noFill/>
        </p:spPr>
        <p:txBody>
          <a:bodyPr wrap="square" rtlCol="0">
            <a:spAutoFit/>
          </a:bodyPr>
          <a:lstStyle/>
          <a:p>
            <a:r>
              <a:rPr lang="en-US" sz="1200" dirty="0"/>
              <a:t>Appendix B, Chapter 1.4</a:t>
            </a:r>
          </a:p>
        </p:txBody>
      </p:sp>
      <p:pic>
        <p:nvPicPr>
          <p:cNvPr id="8" name="Picture 7">
            <a:extLst>
              <a:ext uri="{FF2B5EF4-FFF2-40B4-BE49-F238E27FC236}">
                <a16:creationId xmlns:a16="http://schemas.microsoft.com/office/drawing/2014/main" id="{E4DE8066-0713-5D82-E32E-DFBC54483625}"/>
              </a:ext>
            </a:extLst>
          </p:cNvPr>
          <p:cNvPicPr>
            <a:picLocks noChangeAspect="1"/>
          </p:cNvPicPr>
          <p:nvPr/>
        </p:nvPicPr>
        <p:blipFill>
          <a:blip r:embed="rId3"/>
          <a:stretch>
            <a:fillRect/>
          </a:stretch>
        </p:blipFill>
        <p:spPr>
          <a:xfrm>
            <a:off x="2494314" y="4024405"/>
            <a:ext cx="8859486" cy="2257740"/>
          </a:xfrm>
          <a:prstGeom prst="rect">
            <a:avLst/>
          </a:prstGeom>
        </p:spPr>
      </p:pic>
    </p:spTree>
    <p:extLst>
      <p:ext uri="{BB962C8B-B14F-4D97-AF65-F5344CB8AC3E}">
        <p14:creationId xmlns:p14="http://schemas.microsoft.com/office/powerpoint/2010/main" val="41085823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14E9C-CC65-90E3-3B54-9318F02E1CCF}"/>
              </a:ext>
            </a:extLst>
          </p:cNvPr>
          <p:cNvSpPr>
            <a:spLocks noGrp="1"/>
          </p:cNvSpPr>
          <p:nvPr>
            <p:ph type="title"/>
          </p:nvPr>
        </p:nvSpPr>
        <p:spPr/>
        <p:txBody>
          <a:bodyPr/>
          <a:lstStyle/>
          <a:p>
            <a:r>
              <a:rPr lang="en-US" dirty="0"/>
              <a:t>Prefixes are just words that mean numbers</a:t>
            </a:r>
          </a:p>
        </p:txBody>
      </p:sp>
      <p:sp>
        <p:nvSpPr>
          <p:cNvPr id="3" name="Content Placeholder 2">
            <a:extLst>
              <a:ext uri="{FF2B5EF4-FFF2-40B4-BE49-F238E27FC236}">
                <a16:creationId xmlns:a16="http://schemas.microsoft.com/office/drawing/2014/main" id="{7CFA328D-C7FB-4B8A-3068-1C2F76703C29}"/>
              </a:ext>
            </a:extLst>
          </p:cNvPr>
          <p:cNvSpPr>
            <a:spLocks noGrp="1"/>
          </p:cNvSpPr>
          <p:nvPr>
            <p:ph idx="1"/>
          </p:nvPr>
        </p:nvSpPr>
        <p:spPr/>
        <p:txBody>
          <a:bodyPr>
            <a:normAutofit/>
          </a:bodyPr>
          <a:lstStyle/>
          <a:p>
            <a:pPr marL="0" indent="0">
              <a:buNone/>
            </a:pPr>
            <a:r>
              <a:rPr lang="en-US" dirty="0"/>
              <a:t>1357 grams</a:t>
            </a:r>
          </a:p>
          <a:p>
            <a:pPr marL="0" indent="0">
              <a:buNone/>
            </a:pPr>
            <a:r>
              <a:rPr lang="en-US" dirty="0"/>
              <a:t>1.357 kilograms		these are all the same number</a:t>
            </a:r>
          </a:p>
          <a:p>
            <a:pPr marL="0" indent="0">
              <a:buNone/>
            </a:pPr>
            <a:r>
              <a:rPr lang="en-US" dirty="0"/>
              <a:t>1.357 x 10</a:t>
            </a:r>
            <a:r>
              <a:rPr lang="en-US" baseline="30000" dirty="0"/>
              <a:t>3</a:t>
            </a:r>
            <a:r>
              <a:rPr lang="en-US" dirty="0"/>
              <a:t> grams</a:t>
            </a:r>
          </a:p>
        </p:txBody>
      </p:sp>
      <p:sp>
        <p:nvSpPr>
          <p:cNvPr id="4" name="Right Brace 3">
            <a:extLst>
              <a:ext uri="{FF2B5EF4-FFF2-40B4-BE49-F238E27FC236}">
                <a16:creationId xmlns:a16="http://schemas.microsoft.com/office/drawing/2014/main" id="{4DE8EBBD-5A0B-25D3-7A23-5685B9DEAABA}"/>
              </a:ext>
            </a:extLst>
          </p:cNvPr>
          <p:cNvSpPr/>
          <p:nvPr/>
        </p:nvSpPr>
        <p:spPr>
          <a:xfrm>
            <a:off x="3790950" y="1866900"/>
            <a:ext cx="523875" cy="1438275"/>
          </a:xfrm>
          <a:prstGeom prst="rightBrace">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6" name="Picture 5">
            <a:extLst>
              <a:ext uri="{FF2B5EF4-FFF2-40B4-BE49-F238E27FC236}">
                <a16:creationId xmlns:a16="http://schemas.microsoft.com/office/drawing/2014/main" id="{1D5BC039-1F34-C90B-587E-1E83AB411271}"/>
              </a:ext>
            </a:extLst>
          </p:cNvPr>
          <p:cNvPicPr>
            <a:picLocks noChangeAspect="1"/>
          </p:cNvPicPr>
          <p:nvPr/>
        </p:nvPicPr>
        <p:blipFill>
          <a:blip r:embed="rId2"/>
          <a:stretch>
            <a:fillRect/>
          </a:stretch>
        </p:blipFill>
        <p:spPr>
          <a:xfrm>
            <a:off x="1666257" y="985517"/>
            <a:ext cx="8859486" cy="457264"/>
          </a:xfrm>
          <a:prstGeom prst="rect">
            <a:avLst/>
          </a:prstGeom>
        </p:spPr>
      </p:pic>
      <p:sp>
        <p:nvSpPr>
          <p:cNvPr id="7" name="Rectangle 6">
            <a:extLst>
              <a:ext uri="{FF2B5EF4-FFF2-40B4-BE49-F238E27FC236}">
                <a16:creationId xmlns:a16="http://schemas.microsoft.com/office/drawing/2014/main" id="{BB1EC3E8-963E-6497-4F5E-6D62809BD0B0}"/>
              </a:ext>
            </a:extLst>
          </p:cNvPr>
          <p:cNvSpPr/>
          <p:nvPr/>
        </p:nvSpPr>
        <p:spPr>
          <a:xfrm>
            <a:off x="1838325" y="2366962"/>
            <a:ext cx="619125" cy="43815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5D474E8-4693-BB02-678F-9738C6809B61}"/>
              </a:ext>
            </a:extLst>
          </p:cNvPr>
          <p:cNvSpPr/>
          <p:nvPr/>
        </p:nvSpPr>
        <p:spPr>
          <a:xfrm>
            <a:off x="1694832" y="976978"/>
            <a:ext cx="619125" cy="43815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E7DD7FE-7477-0A03-4BFF-44EE5985D1E4}"/>
              </a:ext>
            </a:extLst>
          </p:cNvPr>
          <p:cNvSpPr/>
          <p:nvPr/>
        </p:nvSpPr>
        <p:spPr>
          <a:xfrm>
            <a:off x="2209182" y="4033492"/>
            <a:ext cx="619125" cy="43815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A2A5C3-2BFE-B351-2833-BCA2DCB329E6}"/>
              </a:ext>
            </a:extLst>
          </p:cNvPr>
          <p:cNvSpPr/>
          <p:nvPr/>
        </p:nvSpPr>
        <p:spPr>
          <a:xfrm>
            <a:off x="2114550" y="2867025"/>
            <a:ext cx="619125" cy="438150"/>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378DA6B-2D2C-8F79-0D75-4FBEBE0A8F40}"/>
              </a:ext>
            </a:extLst>
          </p:cNvPr>
          <p:cNvSpPr/>
          <p:nvPr/>
        </p:nvSpPr>
        <p:spPr>
          <a:xfrm>
            <a:off x="3790950" y="966499"/>
            <a:ext cx="619125" cy="438150"/>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960A8CD-3AB6-E4B8-DBE3-817E1B5F50FD}"/>
              </a:ext>
            </a:extLst>
          </p:cNvPr>
          <p:cNvSpPr/>
          <p:nvPr/>
        </p:nvSpPr>
        <p:spPr>
          <a:xfrm>
            <a:off x="3443287" y="4033492"/>
            <a:ext cx="619125" cy="438150"/>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C94E907-F543-C1E9-FBDF-60653EE53EE4}"/>
              </a:ext>
            </a:extLst>
          </p:cNvPr>
          <p:cNvSpPr txBox="1"/>
          <p:nvPr/>
        </p:nvSpPr>
        <p:spPr>
          <a:xfrm>
            <a:off x="2209182" y="4033492"/>
            <a:ext cx="3486768" cy="461665"/>
          </a:xfrm>
          <a:prstGeom prst="rect">
            <a:avLst/>
          </a:prstGeom>
          <a:noFill/>
        </p:spPr>
        <p:txBody>
          <a:bodyPr wrap="square" rtlCol="0">
            <a:spAutoFit/>
          </a:bodyPr>
          <a:lstStyle/>
          <a:p>
            <a:r>
              <a:rPr lang="en-US" sz="2400" b="1" dirty="0"/>
              <a:t>kilo    =     10</a:t>
            </a:r>
            <a:r>
              <a:rPr lang="en-US" sz="2400" b="1" baseline="30000" dirty="0"/>
              <a:t>3      </a:t>
            </a:r>
          </a:p>
        </p:txBody>
      </p:sp>
      <p:sp>
        <p:nvSpPr>
          <p:cNvPr id="15" name="TextBox 14">
            <a:extLst>
              <a:ext uri="{FF2B5EF4-FFF2-40B4-BE49-F238E27FC236}">
                <a16:creationId xmlns:a16="http://schemas.microsoft.com/office/drawing/2014/main" id="{EF837E4E-0575-3D71-BF66-0F851606EAEE}"/>
              </a:ext>
            </a:extLst>
          </p:cNvPr>
          <p:cNvSpPr txBox="1"/>
          <p:nvPr/>
        </p:nvSpPr>
        <p:spPr>
          <a:xfrm>
            <a:off x="2209182" y="4829733"/>
            <a:ext cx="5353668" cy="1569660"/>
          </a:xfrm>
          <a:prstGeom prst="rect">
            <a:avLst/>
          </a:prstGeom>
          <a:noFill/>
        </p:spPr>
        <p:txBody>
          <a:bodyPr wrap="square" rtlCol="0">
            <a:spAutoFit/>
          </a:bodyPr>
          <a:lstStyle/>
          <a:p>
            <a:r>
              <a:rPr lang="en-US" sz="2400" b="1" dirty="0"/>
              <a:t>kilo     	=     10</a:t>
            </a:r>
            <a:r>
              <a:rPr lang="en-US" sz="2400" b="1" baseline="30000" dirty="0"/>
              <a:t>3 </a:t>
            </a:r>
            <a:r>
              <a:rPr lang="en-US" sz="2400" b="1" dirty="0"/>
              <a:t>= 10</a:t>
            </a:r>
            <a:r>
              <a:rPr lang="en-US" sz="2400" b="1" baseline="30000" dirty="0"/>
              <a:t>1</a:t>
            </a:r>
            <a:r>
              <a:rPr lang="en-US" sz="2400" b="1" dirty="0"/>
              <a:t> x 10</a:t>
            </a:r>
            <a:r>
              <a:rPr lang="en-US" sz="2400" b="1" baseline="30000" dirty="0"/>
              <a:t>1</a:t>
            </a:r>
            <a:r>
              <a:rPr lang="en-US" sz="2400" b="1" dirty="0"/>
              <a:t> x 10</a:t>
            </a:r>
            <a:r>
              <a:rPr lang="en-US" sz="2400" b="1" baseline="30000" dirty="0"/>
              <a:t>1</a:t>
            </a:r>
            <a:r>
              <a:rPr lang="en-US" sz="2400" b="1" dirty="0"/>
              <a:t> = 1000</a:t>
            </a:r>
          </a:p>
          <a:p>
            <a:r>
              <a:rPr lang="en-US" sz="2400" b="1" dirty="0"/>
              <a:t>		or</a:t>
            </a:r>
          </a:p>
          <a:p>
            <a:r>
              <a:rPr lang="en-US" sz="2400" b="1" dirty="0"/>
              <a:t>	=     10</a:t>
            </a:r>
            <a:r>
              <a:rPr lang="en-US" sz="2400" b="1" baseline="30000" dirty="0"/>
              <a:t>3 </a:t>
            </a:r>
            <a:r>
              <a:rPr lang="en-US" sz="2400" b="1" dirty="0"/>
              <a:t>= 10  x  10  x  10  = 1000</a:t>
            </a:r>
          </a:p>
          <a:p>
            <a:r>
              <a:rPr lang="en-US" sz="2400" b="1" dirty="0"/>
              <a:t>	          </a:t>
            </a:r>
          </a:p>
        </p:txBody>
      </p:sp>
      <p:sp>
        <p:nvSpPr>
          <p:cNvPr id="5" name="TextBox 4">
            <a:extLst>
              <a:ext uri="{FF2B5EF4-FFF2-40B4-BE49-F238E27FC236}">
                <a16:creationId xmlns:a16="http://schemas.microsoft.com/office/drawing/2014/main" id="{1D34E29D-74AF-1F68-783B-F26ECD72D017}"/>
              </a:ext>
            </a:extLst>
          </p:cNvPr>
          <p:cNvSpPr txBox="1"/>
          <p:nvPr/>
        </p:nvSpPr>
        <p:spPr>
          <a:xfrm>
            <a:off x="178181" y="6444476"/>
            <a:ext cx="1578958" cy="276999"/>
          </a:xfrm>
          <a:prstGeom prst="rect">
            <a:avLst/>
          </a:prstGeom>
          <a:noFill/>
        </p:spPr>
        <p:txBody>
          <a:bodyPr wrap="square" rtlCol="0">
            <a:spAutoFit/>
          </a:bodyPr>
          <a:lstStyle/>
          <a:p>
            <a:r>
              <a:rPr lang="en-US" sz="1200" dirty="0"/>
              <a:t>Chapter 1.4</a:t>
            </a:r>
          </a:p>
        </p:txBody>
      </p:sp>
    </p:spTree>
    <p:extLst>
      <p:ext uri="{BB962C8B-B14F-4D97-AF65-F5344CB8AC3E}">
        <p14:creationId xmlns:p14="http://schemas.microsoft.com/office/powerpoint/2010/main" val="39887292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CDE51B3-063F-6E2D-BAFC-DB980D09DAA5}"/>
              </a:ext>
            </a:extLst>
          </p:cNvPr>
          <p:cNvPicPr>
            <a:picLocks noChangeAspect="1"/>
          </p:cNvPicPr>
          <p:nvPr/>
        </p:nvPicPr>
        <p:blipFill>
          <a:blip r:embed="rId2"/>
          <a:stretch>
            <a:fillRect/>
          </a:stretch>
        </p:blipFill>
        <p:spPr>
          <a:xfrm>
            <a:off x="1561320" y="976978"/>
            <a:ext cx="6744641" cy="447737"/>
          </a:xfrm>
          <a:prstGeom prst="rect">
            <a:avLst/>
          </a:prstGeom>
        </p:spPr>
      </p:pic>
      <p:sp>
        <p:nvSpPr>
          <p:cNvPr id="2" name="Title 1">
            <a:extLst>
              <a:ext uri="{FF2B5EF4-FFF2-40B4-BE49-F238E27FC236}">
                <a16:creationId xmlns:a16="http://schemas.microsoft.com/office/drawing/2014/main" id="{D8414E9C-CC65-90E3-3B54-9318F02E1CCF}"/>
              </a:ext>
            </a:extLst>
          </p:cNvPr>
          <p:cNvSpPr>
            <a:spLocks noGrp="1"/>
          </p:cNvSpPr>
          <p:nvPr>
            <p:ph type="title"/>
          </p:nvPr>
        </p:nvSpPr>
        <p:spPr/>
        <p:txBody>
          <a:bodyPr/>
          <a:lstStyle/>
          <a:p>
            <a:r>
              <a:rPr lang="en-US" dirty="0"/>
              <a:t>Prefixes are just words that mean numbers</a:t>
            </a:r>
          </a:p>
        </p:txBody>
      </p:sp>
      <p:sp>
        <p:nvSpPr>
          <p:cNvPr id="3" name="Content Placeholder 2">
            <a:extLst>
              <a:ext uri="{FF2B5EF4-FFF2-40B4-BE49-F238E27FC236}">
                <a16:creationId xmlns:a16="http://schemas.microsoft.com/office/drawing/2014/main" id="{7CFA328D-C7FB-4B8A-3068-1C2F76703C29}"/>
              </a:ext>
            </a:extLst>
          </p:cNvPr>
          <p:cNvSpPr>
            <a:spLocks noGrp="1"/>
          </p:cNvSpPr>
          <p:nvPr>
            <p:ph idx="1"/>
          </p:nvPr>
        </p:nvSpPr>
        <p:spPr/>
        <p:txBody>
          <a:bodyPr>
            <a:normAutofit/>
          </a:bodyPr>
          <a:lstStyle/>
          <a:p>
            <a:pPr marL="0" indent="0">
              <a:buNone/>
            </a:pPr>
            <a:r>
              <a:rPr lang="en-US" dirty="0"/>
              <a:t>270 microliters</a:t>
            </a:r>
          </a:p>
          <a:p>
            <a:pPr marL="0" indent="0">
              <a:buNone/>
            </a:pPr>
            <a:r>
              <a:rPr lang="en-US" dirty="0"/>
              <a:t>270 x 10</a:t>
            </a:r>
            <a:r>
              <a:rPr lang="en-US" baseline="30000" dirty="0"/>
              <a:t>-6</a:t>
            </a:r>
            <a:r>
              <a:rPr lang="en-US" dirty="0"/>
              <a:t> liters 		</a:t>
            </a:r>
          </a:p>
        </p:txBody>
      </p:sp>
      <p:sp>
        <p:nvSpPr>
          <p:cNvPr id="4" name="Right Brace 3">
            <a:extLst>
              <a:ext uri="{FF2B5EF4-FFF2-40B4-BE49-F238E27FC236}">
                <a16:creationId xmlns:a16="http://schemas.microsoft.com/office/drawing/2014/main" id="{4DE8EBBD-5A0B-25D3-7A23-5685B9DEAABA}"/>
              </a:ext>
            </a:extLst>
          </p:cNvPr>
          <p:cNvSpPr/>
          <p:nvPr/>
        </p:nvSpPr>
        <p:spPr>
          <a:xfrm>
            <a:off x="3790950" y="1866901"/>
            <a:ext cx="523875" cy="857250"/>
          </a:xfrm>
          <a:prstGeom prst="rightBrace">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Rectangle 6">
            <a:extLst>
              <a:ext uri="{FF2B5EF4-FFF2-40B4-BE49-F238E27FC236}">
                <a16:creationId xmlns:a16="http://schemas.microsoft.com/office/drawing/2014/main" id="{BB1EC3E8-963E-6497-4F5E-6D62809BD0B0}"/>
              </a:ext>
            </a:extLst>
          </p:cNvPr>
          <p:cNvSpPr/>
          <p:nvPr/>
        </p:nvSpPr>
        <p:spPr>
          <a:xfrm>
            <a:off x="1561320" y="1868650"/>
            <a:ext cx="896130" cy="43815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5D474E8-4693-BB02-678F-9738C6809B61}"/>
              </a:ext>
            </a:extLst>
          </p:cNvPr>
          <p:cNvSpPr/>
          <p:nvPr/>
        </p:nvSpPr>
        <p:spPr>
          <a:xfrm>
            <a:off x="1694832" y="976978"/>
            <a:ext cx="619125" cy="43815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E7DD7FE-7477-0A03-4BFF-44EE5985D1E4}"/>
              </a:ext>
            </a:extLst>
          </p:cNvPr>
          <p:cNvSpPr/>
          <p:nvPr/>
        </p:nvSpPr>
        <p:spPr>
          <a:xfrm>
            <a:off x="1390032" y="3303932"/>
            <a:ext cx="991218" cy="43815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A2A5C3-2BFE-B351-2833-BCA2DCB329E6}"/>
              </a:ext>
            </a:extLst>
          </p:cNvPr>
          <p:cNvSpPr/>
          <p:nvPr/>
        </p:nvSpPr>
        <p:spPr>
          <a:xfrm>
            <a:off x="1771651" y="2353340"/>
            <a:ext cx="689944" cy="438150"/>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378DA6B-2D2C-8F79-0D75-4FBEBE0A8F40}"/>
              </a:ext>
            </a:extLst>
          </p:cNvPr>
          <p:cNvSpPr/>
          <p:nvPr/>
        </p:nvSpPr>
        <p:spPr>
          <a:xfrm>
            <a:off x="3790950" y="966499"/>
            <a:ext cx="619125" cy="438150"/>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960A8CD-3AB6-E4B8-DBE3-817E1B5F50FD}"/>
              </a:ext>
            </a:extLst>
          </p:cNvPr>
          <p:cNvSpPr/>
          <p:nvPr/>
        </p:nvSpPr>
        <p:spPr>
          <a:xfrm>
            <a:off x="2933082" y="3303932"/>
            <a:ext cx="695943" cy="438150"/>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C94E907-F543-C1E9-FBDF-60653EE53EE4}"/>
              </a:ext>
            </a:extLst>
          </p:cNvPr>
          <p:cNvSpPr txBox="1"/>
          <p:nvPr/>
        </p:nvSpPr>
        <p:spPr>
          <a:xfrm>
            <a:off x="1390032" y="3300881"/>
            <a:ext cx="3486768" cy="461665"/>
          </a:xfrm>
          <a:prstGeom prst="rect">
            <a:avLst/>
          </a:prstGeom>
          <a:noFill/>
        </p:spPr>
        <p:txBody>
          <a:bodyPr wrap="square" rtlCol="0">
            <a:spAutoFit/>
          </a:bodyPr>
          <a:lstStyle/>
          <a:p>
            <a:r>
              <a:rPr lang="en-US" sz="2400" b="1" dirty="0"/>
              <a:t>micro    =     10</a:t>
            </a:r>
            <a:r>
              <a:rPr lang="en-US" sz="2400" b="1" baseline="30000" dirty="0"/>
              <a:t>-6      </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EF837E4E-0575-3D71-BF66-0F851606EAEE}"/>
                  </a:ext>
                </a:extLst>
              </p:cNvPr>
              <p:cNvSpPr txBox="1"/>
              <p:nvPr/>
            </p:nvSpPr>
            <p:spPr>
              <a:xfrm>
                <a:off x="1390031" y="4100173"/>
                <a:ext cx="9963769" cy="3211135"/>
              </a:xfrm>
              <a:prstGeom prst="rect">
                <a:avLst/>
              </a:prstGeom>
              <a:noFill/>
            </p:spPr>
            <p:txBody>
              <a:bodyPr wrap="square" rtlCol="0">
                <a:spAutoFit/>
              </a:bodyPr>
              <a:lstStyle/>
              <a:p>
                <a:r>
                  <a:rPr lang="en-US" sz="2400" b="1" dirty="0"/>
                  <a:t>micro    =     	10</a:t>
                </a:r>
                <a:r>
                  <a:rPr lang="en-US" sz="2400" b="1" baseline="30000" dirty="0"/>
                  <a:t>-6  </a:t>
                </a:r>
                <a:r>
                  <a:rPr lang="en-US" sz="2400" b="1" dirty="0"/>
                  <a:t>= 10</a:t>
                </a:r>
                <a:r>
                  <a:rPr lang="en-US" sz="2400" b="1" baseline="30000" dirty="0"/>
                  <a:t>-1</a:t>
                </a:r>
                <a:r>
                  <a:rPr lang="en-US" sz="2400" b="1" dirty="0"/>
                  <a:t> x 10</a:t>
                </a:r>
                <a:r>
                  <a:rPr lang="en-US" sz="2400" b="1" baseline="30000" dirty="0"/>
                  <a:t>-1</a:t>
                </a:r>
                <a:r>
                  <a:rPr lang="en-US" sz="2400" b="1" dirty="0"/>
                  <a:t> x 10</a:t>
                </a:r>
                <a:r>
                  <a:rPr lang="en-US" sz="2400" b="1" baseline="30000" dirty="0"/>
                  <a:t>-1</a:t>
                </a:r>
                <a:r>
                  <a:rPr lang="en-US" sz="2400" b="1" dirty="0"/>
                  <a:t> x 10</a:t>
                </a:r>
                <a:r>
                  <a:rPr lang="en-US" sz="2400" b="1" baseline="30000" dirty="0"/>
                  <a:t>-1</a:t>
                </a:r>
                <a:r>
                  <a:rPr lang="en-US" sz="2400" b="1" dirty="0"/>
                  <a:t> x 10</a:t>
                </a:r>
                <a:r>
                  <a:rPr lang="en-US" sz="2400" b="1" baseline="30000" dirty="0"/>
                  <a:t>-1</a:t>
                </a:r>
                <a:r>
                  <a:rPr lang="en-US" sz="2400" b="1" dirty="0"/>
                  <a:t> x 10</a:t>
                </a:r>
                <a:r>
                  <a:rPr lang="en-US" sz="2400" b="1" baseline="30000" dirty="0"/>
                  <a:t>-1</a:t>
                </a:r>
                <a:r>
                  <a:rPr lang="en-US" sz="2400" b="1" dirty="0"/>
                  <a:t> = 0.000001</a:t>
                </a:r>
              </a:p>
              <a:p>
                <a:r>
                  <a:rPr lang="en-US" sz="2400" b="1" dirty="0"/>
                  <a:t>				or</a:t>
                </a:r>
              </a:p>
              <a:p>
                <a:r>
                  <a:rPr lang="en-US" sz="2400" b="1" dirty="0"/>
                  <a:t>		10</a:t>
                </a:r>
                <a:r>
                  <a:rPr lang="en-US" sz="2400" b="1" baseline="30000" dirty="0"/>
                  <a:t>-6  </a:t>
                </a:r>
                <a:r>
                  <a:rPr lang="en-US" sz="2400" b="1" dirty="0"/>
                  <a:t>=  </a:t>
                </a:r>
                <a14:m>
                  <m:oMath xmlns:m="http://schemas.openxmlformats.org/officeDocument/2006/math">
                    <m:f>
                      <m:fPr>
                        <m:ctrlPr>
                          <a:rPr lang="en-US" sz="2400" b="1" i="1" smtClean="0">
                            <a:latin typeface="Cambria Math" panose="02040503050406030204" pitchFamily="18" charset="0"/>
                          </a:rPr>
                        </m:ctrlPr>
                      </m:fPr>
                      <m:num>
                        <m:r>
                          <a:rPr lang="en-US" sz="2400" b="1" i="1" smtClean="0">
                            <a:latin typeface="Cambria Math" panose="02040503050406030204" pitchFamily="18" charset="0"/>
                          </a:rPr>
                          <m:t>𝟏</m:t>
                        </m:r>
                      </m:num>
                      <m:den>
                        <m:r>
                          <a:rPr lang="en-US" sz="2400" b="1" i="1" smtClean="0">
                            <a:latin typeface="Cambria Math" panose="02040503050406030204" pitchFamily="18" charset="0"/>
                          </a:rPr>
                          <m:t>𝟏𝟎</m:t>
                        </m:r>
                      </m:den>
                    </m:f>
                  </m:oMath>
                </a14:m>
                <a:r>
                  <a:rPr lang="en-US" sz="2400" b="1" dirty="0"/>
                  <a:t>   x   </a:t>
                </a:r>
                <a14:m>
                  <m:oMath xmlns:m="http://schemas.openxmlformats.org/officeDocument/2006/math">
                    <m:f>
                      <m:fPr>
                        <m:ctrlPr>
                          <a:rPr lang="en-US" sz="2400" b="1" i="1">
                            <a:latin typeface="Cambria Math" panose="02040503050406030204" pitchFamily="18" charset="0"/>
                          </a:rPr>
                        </m:ctrlPr>
                      </m:fPr>
                      <m:num>
                        <m:r>
                          <a:rPr lang="en-US" sz="2400" b="1" i="1">
                            <a:latin typeface="Cambria Math" panose="02040503050406030204" pitchFamily="18" charset="0"/>
                          </a:rPr>
                          <m:t>𝟏</m:t>
                        </m:r>
                      </m:num>
                      <m:den>
                        <m:r>
                          <a:rPr lang="en-US" sz="2400" b="1" i="1">
                            <a:latin typeface="Cambria Math" panose="02040503050406030204" pitchFamily="18" charset="0"/>
                          </a:rPr>
                          <m:t>𝟏𝟎</m:t>
                        </m:r>
                      </m:den>
                    </m:f>
                  </m:oMath>
                </a14:m>
                <a:r>
                  <a:rPr lang="en-US" sz="2400" b="1" dirty="0"/>
                  <a:t>   x   </a:t>
                </a:r>
                <a14:m>
                  <m:oMath xmlns:m="http://schemas.openxmlformats.org/officeDocument/2006/math">
                    <m:f>
                      <m:fPr>
                        <m:ctrlPr>
                          <a:rPr lang="en-US" sz="2400" b="1" i="1">
                            <a:latin typeface="Cambria Math" panose="02040503050406030204" pitchFamily="18" charset="0"/>
                          </a:rPr>
                        </m:ctrlPr>
                      </m:fPr>
                      <m:num>
                        <m:r>
                          <a:rPr lang="en-US" sz="2400" b="1" i="1">
                            <a:latin typeface="Cambria Math" panose="02040503050406030204" pitchFamily="18" charset="0"/>
                          </a:rPr>
                          <m:t>𝟏</m:t>
                        </m:r>
                      </m:num>
                      <m:den>
                        <m:r>
                          <a:rPr lang="en-US" sz="2400" b="1" i="1">
                            <a:latin typeface="Cambria Math" panose="02040503050406030204" pitchFamily="18" charset="0"/>
                          </a:rPr>
                          <m:t>𝟏𝟎</m:t>
                        </m:r>
                      </m:den>
                    </m:f>
                  </m:oMath>
                </a14:m>
                <a:r>
                  <a:rPr lang="en-US" sz="2400" b="1" dirty="0"/>
                  <a:t>   x   </a:t>
                </a:r>
                <a14:m>
                  <m:oMath xmlns:m="http://schemas.openxmlformats.org/officeDocument/2006/math">
                    <m:f>
                      <m:fPr>
                        <m:ctrlPr>
                          <a:rPr lang="en-US" sz="2400" b="1" i="1">
                            <a:latin typeface="Cambria Math" panose="02040503050406030204" pitchFamily="18" charset="0"/>
                          </a:rPr>
                        </m:ctrlPr>
                      </m:fPr>
                      <m:num>
                        <m:r>
                          <a:rPr lang="en-US" sz="2400" b="1" i="1">
                            <a:latin typeface="Cambria Math" panose="02040503050406030204" pitchFamily="18" charset="0"/>
                          </a:rPr>
                          <m:t>𝟏</m:t>
                        </m:r>
                      </m:num>
                      <m:den>
                        <m:r>
                          <a:rPr lang="en-US" sz="2400" b="1" i="1">
                            <a:latin typeface="Cambria Math" panose="02040503050406030204" pitchFamily="18" charset="0"/>
                          </a:rPr>
                          <m:t>𝟏𝟎</m:t>
                        </m:r>
                      </m:den>
                    </m:f>
                  </m:oMath>
                </a14:m>
                <a:r>
                  <a:rPr lang="en-US" sz="2400" b="1" dirty="0"/>
                  <a:t>   x  </a:t>
                </a:r>
                <a14:m>
                  <m:oMath xmlns:m="http://schemas.openxmlformats.org/officeDocument/2006/math">
                    <m:f>
                      <m:fPr>
                        <m:ctrlPr>
                          <a:rPr lang="en-US" sz="2400" b="1" i="1">
                            <a:latin typeface="Cambria Math" panose="02040503050406030204" pitchFamily="18" charset="0"/>
                          </a:rPr>
                        </m:ctrlPr>
                      </m:fPr>
                      <m:num>
                        <m:r>
                          <a:rPr lang="en-US" sz="2400" b="1" i="1">
                            <a:latin typeface="Cambria Math" panose="02040503050406030204" pitchFamily="18" charset="0"/>
                          </a:rPr>
                          <m:t>𝟏</m:t>
                        </m:r>
                      </m:num>
                      <m:den>
                        <m:r>
                          <a:rPr lang="en-US" sz="2400" b="1" i="1">
                            <a:latin typeface="Cambria Math" panose="02040503050406030204" pitchFamily="18" charset="0"/>
                          </a:rPr>
                          <m:t>𝟏𝟎</m:t>
                        </m:r>
                      </m:den>
                    </m:f>
                  </m:oMath>
                </a14:m>
                <a:r>
                  <a:rPr lang="en-US" sz="2400" b="1" dirty="0"/>
                  <a:t>   x  </a:t>
                </a:r>
                <a14:m>
                  <m:oMath xmlns:m="http://schemas.openxmlformats.org/officeDocument/2006/math">
                    <m:f>
                      <m:fPr>
                        <m:ctrlPr>
                          <a:rPr lang="en-US" sz="2400" b="1" i="1">
                            <a:latin typeface="Cambria Math" panose="02040503050406030204" pitchFamily="18" charset="0"/>
                          </a:rPr>
                        </m:ctrlPr>
                      </m:fPr>
                      <m:num>
                        <m:r>
                          <a:rPr lang="en-US" sz="2400" b="1" i="1">
                            <a:latin typeface="Cambria Math" panose="02040503050406030204" pitchFamily="18" charset="0"/>
                          </a:rPr>
                          <m:t>𝟏</m:t>
                        </m:r>
                      </m:num>
                      <m:den>
                        <m:r>
                          <a:rPr lang="en-US" sz="2400" b="1" i="1">
                            <a:latin typeface="Cambria Math" panose="02040503050406030204" pitchFamily="18" charset="0"/>
                          </a:rPr>
                          <m:t>𝟏𝟎</m:t>
                        </m:r>
                      </m:den>
                    </m:f>
                  </m:oMath>
                </a14:m>
                <a:r>
                  <a:rPr lang="en-US" sz="2400" b="1" dirty="0"/>
                  <a:t>    = 0.000001</a:t>
                </a:r>
              </a:p>
              <a:p>
                <a:endParaRPr lang="en-US" sz="2400" b="1" dirty="0"/>
              </a:p>
              <a:p>
                <a:endParaRPr lang="en-US" sz="2400" b="1" dirty="0"/>
              </a:p>
              <a:p>
                <a:endParaRPr lang="en-US" sz="2400" b="1" dirty="0"/>
              </a:p>
              <a:p>
                <a:endParaRPr lang="en-US" sz="2400" b="1" dirty="0"/>
              </a:p>
              <a:p>
                <a:r>
                  <a:rPr lang="en-US" sz="2400" b="1" dirty="0"/>
                  <a:t>        </a:t>
                </a:r>
              </a:p>
            </p:txBody>
          </p:sp>
        </mc:Choice>
        <mc:Fallback xmlns="">
          <p:sp>
            <p:nvSpPr>
              <p:cNvPr id="15" name="TextBox 14">
                <a:extLst>
                  <a:ext uri="{FF2B5EF4-FFF2-40B4-BE49-F238E27FC236}">
                    <a16:creationId xmlns:a16="http://schemas.microsoft.com/office/drawing/2014/main" id="{EF837E4E-0575-3D71-BF66-0F851606EAEE}"/>
                  </a:ext>
                </a:extLst>
              </p:cNvPr>
              <p:cNvSpPr txBox="1">
                <a:spLocks noRot="1" noChangeAspect="1" noMove="1" noResize="1" noEditPoints="1" noAdjustHandles="1" noChangeArrowheads="1" noChangeShapeType="1" noTextEdit="1"/>
              </p:cNvSpPr>
              <p:nvPr/>
            </p:nvSpPr>
            <p:spPr>
              <a:xfrm>
                <a:off x="1390031" y="4100173"/>
                <a:ext cx="9963769" cy="3211135"/>
              </a:xfrm>
              <a:prstGeom prst="rect">
                <a:avLst/>
              </a:prstGeom>
              <a:blipFill>
                <a:blip r:embed="rId3"/>
                <a:stretch>
                  <a:fillRect l="-917" t="-1521"/>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73DC4C40-74D9-FCE6-C0A2-A388A62A3893}"/>
              </a:ext>
            </a:extLst>
          </p:cNvPr>
          <p:cNvSpPr txBox="1"/>
          <p:nvPr/>
        </p:nvSpPr>
        <p:spPr>
          <a:xfrm>
            <a:off x="4448793" y="2087725"/>
            <a:ext cx="5571507" cy="954107"/>
          </a:xfrm>
          <a:prstGeom prst="rect">
            <a:avLst/>
          </a:prstGeom>
          <a:noFill/>
        </p:spPr>
        <p:txBody>
          <a:bodyPr wrap="square" rtlCol="0">
            <a:spAutoFit/>
          </a:bodyPr>
          <a:lstStyle/>
          <a:p>
            <a:r>
              <a:rPr lang="en-US" sz="2800" dirty="0"/>
              <a:t>these are the same number</a:t>
            </a:r>
          </a:p>
          <a:p>
            <a:endParaRPr lang="en-US" sz="2800" dirty="0"/>
          </a:p>
        </p:txBody>
      </p:sp>
      <p:sp>
        <p:nvSpPr>
          <p:cNvPr id="5" name="TextBox 4">
            <a:extLst>
              <a:ext uri="{FF2B5EF4-FFF2-40B4-BE49-F238E27FC236}">
                <a16:creationId xmlns:a16="http://schemas.microsoft.com/office/drawing/2014/main" id="{68D77667-771D-0D11-6FBC-58D61220C33F}"/>
              </a:ext>
            </a:extLst>
          </p:cNvPr>
          <p:cNvSpPr txBox="1"/>
          <p:nvPr/>
        </p:nvSpPr>
        <p:spPr>
          <a:xfrm>
            <a:off x="178181" y="6444476"/>
            <a:ext cx="1578958" cy="276999"/>
          </a:xfrm>
          <a:prstGeom prst="rect">
            <a:avLst/>
          </a:prstGeom>
          <a:noFill/>
        </p:spPr>
        <p:txBody>
          <a:bodyPr wrap="square" rtlCol="0">
            <a:spAutoFit/>
          </a:bodyPr>
          <a:lstStyle/>
          <a:p>
            <a:r>
              <a:rPr lang="en-US" sz="1200" dirty="0"/>
              <a:t>Chapter 1.4</a:t>
            </a:r>
          </a:p>
        </p:txBody>
      </p:sp>
    </p:spTree>
    <p:extLst>
      <p:ext uri="{BB962C8B-B14F-4D97-AF65-F5344CB8AC3E}">
        <p14:creationId xmlns:p14="http://schemas.microsoft.com/office/powerpoint/2010/main" val="22358980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C40C0-6DDC-C070-1C73-C769EF43C7F6}"/>
              </a:ext>
            </a:extLst>
          </p:cNvPr>
          <p:cNvSpPr>
            <a:spLocks noGrp="1"/>
          </p:cNvSpPr>
          <p:nvPr>
            <p:ph type="title"/>
          </p:nvPr>
        </p:nvSpPr>
        <p:spPr/>
        <p:txBody>
          <a:bodyPr/>
          <a:lstStyle/>
          <a:p>
            <a:r>
              <a:rPr lang="en-US" b="0" i="1" dirty="0">
                <a:effectLst/>
                <a:highlight>
                  <a:srgbClr val="FFFFFF"/>
                </a:highlight>
                <a:latin typeface="Neue Helvetica W01"/>
              </a:rPr>
              <a:t>Le Système International </a:t>
            </a:r>
            <a:r>
              <a:rPr lang="en-US" b="0" i="1" dirty="0" err="1">
                <a:effectLst/>
                <a:highlight>
                  <a:srgbClr val="FFFFFF"/>
                </a:highlight>
                <a:latin typeface="Neue Helvetica W01"/>
              </a:rPr>
              <a:t>d’Unités</a:t>
            </a:r>
            <a:r>
              <a:rPr lang="en-US" b="0" i="1" dirty="0">
                <a:effectLst/>
                <a:highlight>
                  <a:srgbClr val="FFFFFF"/>
                </a:highlight>
                <a:latin typeface="Neue Helvetica W01"/>
              </a:rPr>
              <a:t> </a:t>
            </a:r>
            <a:r>
              <a:rPr lang="en-US" dirty="0">
                <a:effectLst/>
                <a:highlight>
                  <a:srgbClr val="FFFFFF"/>
                </a:highlight>
                <a:latin typeface="Neue Helvetica W01"/>
              </a:rPr>
              <a:t>(SI </a:t>
            </a:r>
            <a:r>
              <a:rPr lang="en-US" dirty="0"/>
              <a:t>Units</a:t>
            </a:r>
            <a:r>
              <a:rPr lang="en-US" dirty="0">
                <a:effectLst/>
                <a:highlight>
                  <a:srgbClr val="FFFFFF"/>
                </a:highlight>
                <a:latin typeface="Neue Helvetica W01"/>
              </a:rPr>
              <a:t>)</a:t>
            </a:r>
            <a:endParaRPr lang="en-US" dirty="0"/>
          </a:p>
        </p:txBody>
      </p:sp>
      <p:sp>
        <p:nvSpPr>
          <p:cNvPr id="6" name="TextBox 5">
            <a:extLst>
              <a:ext uri="{FF2B5EF4-FFF2-40B4-BE49-F238E27FC236}">
                <a16:creationId xmlns:a16="http://schemas.microsoft.com/office/drawing/2014/main" id="{71746C55-A7D3-DB07-AFA3-49A729424E7D}"/>
              </a:ext>
            </a:extLst>
          </p:cNvPr>
          <p:cNvSpPr txBox="1"/>
          <p:nvPr/>
        </p:nvSpPr>
        <p:spPr>
          <a:xfrm>
            <a:off x="178181" y="6444476"/>
            <a:ext cx="1578958" cy="276999"/>
          </a:xfrm>
          <a:prstGeom prst="rect">
            <a:avLst/>
          </a:prstGeom>
          <a:noFill/>
        </p:spPr>
        <p:txBody>
          <a:bodyPr wrap="square" rtlCol="0">
            <a:spAutoFit/>
          </a:bodyPr>
          <a:lstStyle/>
          <a:p>
            <a:r>
              <a:rPr lang="en-US" sz="1200" dirty="0"/>
              <a:t>Chapter 1.4</a:t>
            </a:r>
          </a:p>
        </p:txBody>
      </p:sp>
      <p:sp>
        <p:nvSpPr>
          <p:cNvPr id="4" name="Content Placeholder 3">
            <a:extLst>
              <a:ext uri="{FF2B5EF4-FFF2-40B4-BE49-F238E27FC236}">
                <a16:creationId xmlns:a16="http://schemas.microsoft.com/office/drawing/2014/main" id="{D9787B7F-F02A-71A0-D75E-D8D6636C4D75}"/>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5A187FBE-A89F-24DF-7CC0-F21CDA1371FC}"/>
              </a:ext>
            </a:extLst>
          </p:cNvPr>
          <p:cNvPicPr>
            <a:picLocks noChangeAspect="1"/>
          </p:cNvPicPr>
          <p:nvPr/>
        </p:nvPicPr>
        <p:blipFill>
          <a:blip r:embed="rId2"/>
          <a:stretch>
            <a:fillRect/>
          </a:stretch>
        </p:blipFill>
        <p:spPr>
          <a:xfrm>
            <a:off x="1043848" y="870186"/>
            <a:ext cx="9993467" cy="5425638"/>
          </a:xfrm>
          <a:prstGeom prst="rect">
            <a:avLst/>
          </a:prstGeom>
        </p:spPr>
      </p:pic>
    </p:spTree>
    <p:extLst>
      <p:ext uri="{BB962C8B-B14F-4D97-AF65-F5344CB8AC3E}">
        <p14:creationId xmlns:p14="http://schemas.microsoft.com/office/powerpoint/2010/main" val="13348779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8551EC58-05D5-D297-9F20-C26BB7E257A7}"/>
              </a:ext>
            </a:extLst>
          </p:cNvPr>
          <p:cNvPicPr>
            <a:picLocks noChangeAspect="1"/>
          </p:cNvPicPr>
          <p:nvPr/>
        </p:nvPicPr>
        <p:blipFill>
          <a:blip r:embed="rId2"/>
          <a:stretch>
            <a:fillRect/>
          </a:stretch>
        </p:blipFill>
        <p:spPr>
          <a:xfrm>
            <a:off x="5868301" y="3419172"/>
            <a:ext cx="6133200" cy="3329828"/>
          </a:xfrm>
          <a:prstGeom prst="rect">
            <a:avLst/>
          </a:prstGeom>
        </p:spPr>
      </p:pic>
      <p:pic>
        <p:nvPicPr>
          <p:cNvPr id="26" name="Content Placeholder 5">
            <a:extLst>
              <a:ext uri="{FF2B5EF4-FFF2-40B4-BE49-F238E27FC236}">
                <a16:creationId xmlns:a16="http://schemas.microsoft.com/office/drawing/2014/main" id="{4854C55F-3F65-4C6D-C1A3-CFFC0AC0DF81}"/>
              </a:ext>
            </a:extLst>
          </p:cNvPr>
          <p:cNvPicPr>
            <a:picLocks noChangeAspect="1"/>
          </p:cNvPicPr>
          <p:nvPr/>
        </p:nvPicPr>
        <p:blipFill>
          <a:blip r:embed="rId3"/>
          <a:stretch>
            <a:fillRect/>
          </a:stretch>
        </p:blipFill>
        <p:spPr>
          <a:xfrm>
            <a:off x="0" y="2895600"/>
            <a:ext cx="5887350" cy="3962400"/>
          </a:xfrm>
          <a:prstGeom prst="rect">
            <a:avLst/>
          </a:prstGeom>
        </p:spPr>
      </p:pic>
      <p:sp>
        <p:nvSpPr>
          <p:cNvPr id="2" name="Title 1">
            <a:extLst>
              <a:ext uri="{FF2B5EF4-FFF2-40B4-BE49-F238E27FC236}">
                <a16:creationId xmlns:a16="http://schemas.microsoft.com/office/drawing/2014/main" id="{D8414E9C-CC65-90E3-3B54-9318F02E1CCF}"/>
              </a:ext>
            </a:extLst>
          </p:cNvPr>
          <p:cNvSpPr>
            <a:spLocks noGrp="1"/>
          </p:cNvSpPr>
          <p:nvPr>
            <p:ph type="title"/>
          </p:nvPr>
        </p:nvSpPr>
        <p:spPr/>
        <p:txBody>
          <a:bodyPr/>
          <a:lstStyle/>
          <a:p>
            <a:r>
              <a:rPr lang="en-US" dirty="0"/>
              <a:t>Units and Prefixes</a:t>
            </a:r>
          </a:p>
        </p:txBody>
      </p:sp>
      <p:sp>
        <p:nvSpPr>
          <p:cNvPr id="3" name="Content Placeholder 2">
            <a:extLst>
              <a:ext uri="{FF2B5EF4-FFF2-40B4-BE49-F238E27FC236}">
                <a16:creationId xmlns:a16="http://schemas.microsoft.com/office/drawing/2014/main" id="{7CFA328D-C7FB-4B8A-3068-1C2F76703C29}"/>
              </a:ext>
            </a:extLst>
          </p:cNvPr>
          <p:cNvSpPr>
            <a:spLocks noGrp="1"/>
          </p:cNvSpPr>
          <p:nvPr>
            <p:ph idx="1"/>
          </p:nvPr>
        </p:nvSpPr>
        <p:spPr>
          <a:xfrm>
            <a:off x="838200" y="783952"/>
            <a:ext cx="10515600" cy="5393011"/>
          </a:xfrm>
        </p:spPr>
        <p:txBody>
          <a:bodyPr>
            <a:normAutofit/>
          </a:bodyPr>
          <a:lstStyle/>
          <a:p>
            <a:pPr marL="0" indent="0">
              <a:buNone/>
            </a:pPr>
            <a:r>
              <a:rPr lang="en-US"/>
              <a:t>1357.0 </a:t>
            </a:r>
            <a:r>
              <a:rPr lang="en-US" dirty="0"/>
              <a:t>grams</a:t>
            </a:r>
          </a:p>
          <a:p>
            <a:pPr marL="0" indent="0">
              <a:buNone/>
            </a:pPr>
            <a:r>
              <a:rPr lang="en-US" dirty="0"/>
              <a:t>1.3570 kilograms		these are all the same number</a:t>
            </a:r>
          </a:p>
          <a:p>
            <a:pPr marL="0" indent="0">
              <a:buNone/>
            </a:pPr>
            <a:r>
              <a:rPr lang="en-US" dirty="0"/>
              <a:t>1.3570 x 10</a:t>
            </a:r>
            <a:r>
              <a:rPr lang="en-US" baseline="30000" dirty="0"/>
              <a:t>3</a:t>
            </a:r>
            <a:r>
              <a:rPr lang="en-US" dirty="0"/>
              <a:t> grams</a:t>
            </a:r>
          </a:p>
        </p:txBody>
      </p:sp>
      <p:sp>
        <p:nvSpPr>
          <p:cNvPr id="4" name="Right Brace 3">
            <a:extLst>
              <a:ext uri="{FF2B5EF4-FFF2-40B4-BE49-F238E27FC236}">
                <a16:creationId xmlns:a16="http://schemas.microsoft.com/office/drawing/2014/main" id="{4DE8EBBD-5A0B-25D3-7A23-5685B9DEAABA}"/>
              </a:ext>
            </a:extLst>
          </p:cNvPr>
          <p:cNvSpPr/>
          <p:nvPr/>
        </p:nvSpPr>
        <p:spPr>
          <a:xfrm>
            <a:off x="3790950" y="783952"/>
            <a:ext cx="523875" cy="1438275"/>
          </a:xfrm>
          <a:prstGeom prst="rightBrace">
            <a:avLst/>
          </a:prstGeom>
          <a:ln w="254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Rectangle 6">
            <a:extLst>
              <a:ext uri="{FF2B5EF4-FFF2-40B4-BE49-F238E27FC236}">
                <a16:creationId xmlns:a16="http://schemas.microsoft.com/office/drawing/2014/main" id="{BB1EC3E8-963E-6497-4F5E-6D62809BD0B0}"/>
              </a:ext>
            </a:extLst>
          </p:cNvPr>
          <p:cNvSpPr/>
          <p:nvPr/>
        </p:nvSpPr>
        <p:spPr>
          <a:xfrm>
            <a:off x="2005014" y="1296699"/>
            <a:ext cx="576262" cy="43815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A2A5C3-2BFE-B351-2833-BCA2DCB329E6}"/>
              </a:ext>
            </a:extLst>
          </p:cNvPr>
          <p:cNvSpPr/>
          <p:nvPr/>
        </p:nvSpPr>
        <p:spPr>
          <a:xfrm>
            <a:off x="2836069" y="1838325"/>
            <a:ext cx="1031081" cy="438150"/>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DA9B468-F74A-B5BC-CB81-F9E595D2A038}"/>
              </a:ext>
            </a:extLst>
          </p:cNvPr>
          <p:cNvSpPr/>
          <p:nvPr/>
        </p:nvSpPr>
        <p:spPr>
          <a:xfrm>
            <a:off x="2607469" y="1296699"/>
            <a:ext cx="1031081" cy="438150"/>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8747F00-724B-CB8F-C0B8-448567DFA86A}"/>
              </a:ext>
            </a:extLst>
          </p:cNvPr>
          <p:cNvSpPr/>
          <p:nvPr/>
        </p:nvSpPr>
        <p:spPr>
          <a:xfrm>
            <a:off x="1904690" y="805071"/>
            <a:ext cx="1031081" cy="438150"/>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8ABB60B-8498-CC1B-1F47-CEB884AC917A}"/>
              </a:ext>
            </a:extLst>
          </p:cNvPr>
          <p:cNvSpPr/>
          <p:nvPr/>
        </p:nvSpPr>
        <p:spPr>
          <a:xfrm>
            <a:off x="2250282" y="1838325"/>
            <a:ext cx="576262" cy="43815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3F9CC4F-7E00-77D2-35C6-3D7831F798EC}"/>
              </a:ext>
            </a:extLst>
          </p:cNvPr>
          <p:cNvSpPr/>
          <p:nvPr/>
        </p:nvSpPr>
        <p:spPr>
          <a:xfrm>
            <a:off x="8343900" y="3247721"/>
            <a:ext cx="447676" cy="438150"/>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E93DDE5-75E5-2F83-B5F7-838C8D5E0D0B}"/>
              </a:ext>
            </a:extLst>
          </p:cNvPr>
          <p:cNvSpPr/>
          <p:nvPr/>
        </p:nvSpPr>
        <p:spPr>
          <a:xfrm>
            <a:off x="3123009" y="2730773"/>
            <a:ext cx="576262" cy="43815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8FB27082-5794-ADBD-B121-7FC0B31A598F}"/>
              </a:ext>
            </a:extLst>
          </p:cNvPr>
          <p:cNvSpPr txBox="1"/>
          <p:nvPr/>
        </p:nvSpPr>
        <p:spPr>
          <a:xfrm>
            <a:off x="10789031" y="211915"/>
            <a:ext cx="1578958" cy="276999"/>
          </a:xfrm>
          <a:prstGeom prst="rect">
            <a:avLst/>
          </a:prstGeom>
          <a:noFill/>
        </p:spPr>
        <p:txBody>
          <a:bodyPr wrap="square" rtlCol="0">
            <a:spAutoFit/>
          </a:bodyPr>
          <a:lstStyle/>
          <a:p>
            <a:r>
              <a:rPr lang="en-US" sz="1200" dirty="0"/>
              <a:t>Chapter 1.4</a:t>
            </a:r>
          </a:p>
        </p:txBody>
      </p:sp>
    </p:spTree>
    <p:extLst>
      <p:ext uri="{BB962C8B-B14F-4D97-AF65-F5344CB8AC3E}">
        <p14:creationId xmlns:p14="http://schemas.microsoft.com/office/powerpoint/2010/main" val="1424352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E28DB4E-D819-AF19-120B-E8880F1C1945}"/>
              </a:ext>
            </a:extLst>
          </p:cNvPr>
          <p:cNvPicPr>
            <a:picLocks noChangeAspect="1"/>
          </p:cNvPicPr>
          <p:nvPr/>
        </p:nvPicPr>
        <p:blipFill>
          <a:blip r:embed="rId2"/>
          <a:stretch>
            <a:fillRect/>
          </a:stretch>
        </p:blipFill>
        <p:spPr>
          <a:xfrm>
            <a:off x="5868301" y="3419172"/>
            <a:ext cx="6133200" cy="3329828"/>
          </a:xfrm>
          <a:prstGeom prst="rect">
            <a:avLst/>
          </a:prstGeom>
        </p:spPr>
      </p:pic>
      <p:sp>
        <p:nvSpPr>
          <p:cNvPr id="2" name="Title 1">
            <a:extLst>
              <a:ext uri="{FF2B5EF4-FFF2-40B4-BE49-F238E27FC236}">
                <a16:creationId xmlns:a16="http://schemas.microsoft.com/office/drawing/2014/main" id="{D8414E9C-CC65-90E3-3B54-9318F02E1CCF}"/>
              </a:ext>
            </a:extLst>
          </p:cNvPr>
          <p:cNvSpPr>
            <a:spLocks noGrp="1"/>
          </p:cNvSpPr>
          <p:nvPr>
            <p:ph type="title"/>
          </p:nvPr>
        </p:nvSpPr>
        <p:spPr/>
        <p:txBody>
          <a:bodyPr/>
          <a:lstStyle/>
          <a:p>
            <a:r>
              <a:rPr lang="en-US" dirty="0"/>
              <a:t>Prefixes work with any unit</a:t>
            </a:r>
          </a:p>
        </p:txBody>
      </p:sp>
      <p:sp>
        <p:nvSpPr>
          <p:cNvPr id="3" name="Content Placeholder 2">
            <a:extLst>
              <a:ext uri="{FF2B5EF4-FFF2-40B4-BE49-F238E27FC236}">
                <a16:creationId xmlns:a16="http://schemas.microsoft.com/office/drawing/2014/main" id="{7CFA328D-C7FB-4B8A-3068-1C2F76703C29}"/>
              </a:ext>
            </a:extLst>
          </p:cNvPr>
          <p:cNvSpPr>
            <a:spLocks noGrp="1"/>
          </p:cNvSpPr>
          <p:nvPr>
            <p:ph idx="1"/>
          </p:nvPr>
        </p:nvSpPr>
        <p:spPr>
          <a:xfrm>
            <a:off x="267855" y="783952"/>
            <a:ext cx="11733646" cy="5393011"/>
          </a:xfrm>
        </p:spPr>
        <p:txBody>
          <a:bodyPr>
            <a:normAutofit/>
          </a:bodyPr>
          <a:lstStyle/>
          <a:p>
            <a:pPr marL="0" indent="0">
              <a:buNone/>
            </a:pPr>
            <a:r>
              <a:rPr lang="en-US" dirty="0"/>
              <a:t>1.3570 kilograms	     =	1.3570 x 10</a:t>
            </a:r>
            <a:r>
              <a:rPr lang="en-US" baseline="30000" dirty="0"/>
              <a:t>3</a:t>
            </a:r>
            <a:r>
              <a:rPr lang="en-US" dirty="0"/>
              <a:t> grams         =   1.3570 x 1000 grams</a:t>
            </a:r>
          </a:p>
          <a:p>
            <a:pPr marL="0" indent="0">
              <a:buNone/>
            </a:pPr>
            <a:r>
              <a:rPr lang="en-US" dirty="0"/>
              <a:t>        1 kilogram (kg)    =	                   10</a:t>
            </a:r>
            <a:r>
              <a:rPr lang="en-US" baseline="30000" dirty="0"/>
              <a:t>3</a:t>
            </a:r>
            <a:r>
              <a:rPr lang="en-US" dirty="0"/>
              <a:t> grams (g)       =	      1000 grams (g)</a:t>
            </a:r>
          </a:p>
          <a:p>
            <a:pPr marL="0" indent="0">
              <a:buNone/>
            </a:pPr>
            <a:r>
              <a:rPr lang="en-US" dirty="0"/>
              <a:t>        1 kiloliter (</a:t>
            </a:r>
            <a:r>
              <a:rPr lang="en-US" dirty="0" err="1"/>
              <a:t>kL</a:t>
            </a:r>
            <a:r>
              <a:rPr lang="en-US" dirty="0"/>
              <a:t>)	     =	                   10</a:t>
            </a:r>
            <a:r>
              <a:rPr lang="en-US" baseline="30000" dirty="0"/>
              <a:t>3</a:t>
            </a:r>
            <a:r>
              <a:rPr lang="en-US" dirty="0"/>
              <a:t> liter (L)            =	      1000 liters (L) </a:t>
            </a:r>
          </a:p>
          <a:p>
            <a:pPr marL="0" indent="0">
              <a:buNone/>
            </a:pPr>
            <a:r>
              <a:rPr lang="en-US" dirty="0"/>
              <a:t>        1 kilomole (mol) =	                   10</a:t>
            </a:r>
            <a:r>
              <a:rPr lang="en-US" baseline="30000" dirty="0"/>
              <a:t>3</a:t>
            </a:r>
            <a:r>
              <a:rPr lang="en-US" dirty="0"/>
              <a:t> moles (mol) =	      1000 moles (mol)				</a:t>
            </a:r>
          </a:p>
        </p:txBody>
      </p:sp>
      <p:sp>
        <p:nvSpPr>
          <p:cNvPr id="21" name="Rectangle 20">
            <a:extLst>
              <a:ext uri="{FF2B5EF4-FFF2-40B4-BE49-F238E27FC236}">
                <a16:creationId xmlns:a16="http://schemas.microsoft.com/office/drawing/2014/main" id="{28747F00-724B-CB8F-C0B8-448567DFA86A}"/>
              </a:ext>
            </a:extLst>
          </p:cNvPr>
          <p:cNvSpPr/>
          <p:nvPr/>
        </p:nvSpPr>
        <p:spPr>
          <a:xfrm>
            <a:off x="5933881" y="783952"/>
            <a:ext cx="1038419" cy="438150"/>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3F9CC4F-7E00-77D2-35C6-3D7831F798EC}"/>
              </a:ext>
            </a:extLst>
          </p:cNvPr>
          <p:cNvSpPr/>
          <p:nvPr/>
        </p:nvSpPr>
        <p:spPr>
          <a:xfrm>
            <a:off x="7812495" y="3247721"/>
            <a:ext cx="2074455" cy="438150"/>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5">
            <a:extLst>
              <a:ext uri="{FF2B5EF4-FFF2-40B4-BE49-F238E27FC236}">
                <a16:creationId xmlns:a16="http://schemas.microsoft.com/office/drawing/2014/main" id="{B2E700D7-4E38-E580-D798-8E6F0932C4D9}"/>
              </a:ext>
            </a:extLst>
          </p:cNvPr>
          <p:cNvPicPr>
            <a:picLocks noChangeAspect="1"/>
          </p:cNvPicPr>
          <p:nvPr/>
        </p:nvPicPr>
        <p:blipFill>
          <a:blip r:embed="rId3"/>
          <a:stretch>
            <a:fillRect/>
          </a:stretch>
        </p:blipFill>
        <p:spPr>
          <a:xfrm>
            <a:off x="0" y="2895600"/>
            <a:ext cx="5887350" cy="3962400"/>
          </a:xfrm>
          <a:prstGeom prst="rect">
            <a:avLst/>
          </a:prstGeom>
        </p:spPr>
      </p:pic>
      <p:sp>
        <p:nvSpPr>
          <p:cNvPr id="6" name="Rectangle 5">
            <a:extLst>
              <a:ext uri="{FF2B5EF4-FFF2-40B4-BE49-F238E27FC236}">
                <a16:creationId xmlns:a16="http://schemas.microsoft.com/office/drawing/2014/main" id="{2AAB4361-9C7F-C50C-C27E-33161283A6DA}"/>
              </a:ext>
            </a:extLst>
          </p:cNvPr>
          <p:cNvSpPr/>
          <p:nvPr/>
        </p:nvSpPr>
        <p:spPr>
          <a:xfrm>
            <a:off x="3123009" y="2730773"/>
            <a:ext cx="576262" cy="43815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B7795E6-0278-8325-9932-CAD9AEA41D5B}"/>
              </a:ext>
            </a:extLst>
          </p:cNvPr>
          <p:cNvSpPr/>
          <p:nvPr/>
        </p:nvSpPr>
        <p:spPr>
          <a:xfrm>
            <a:off x="2022774" y="808835"/>
            <a:ext cx="1038419" cy="438150"/>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A93771E-8452-61B3-9881-7BBA4E13CC0C}"/>
              </a:ext>
            </a:extLst>
          </p:cNvPr>
          <p:cNvSpPr/>
          <p:nvPr/>
        </p:nvSpPr>
        <p:spPr>
          <a:xfrm>
            <a:off x="5330235" y="783952"/>
            <a:ext cx="576262" cy="43815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5D8FFE7-6682-0250-2E93-8523322AA425}"/>
              </a:ext>
            </a:extLst>
          </p:cNvPr>
          <p:cNvSpPr/>
          <p:nvPr/>
        </p:nvSpPr>
        <p:spPr>
          <a:xfrm>
            <a:off x="1446512" y="808835"/>
            <a:ext cx="576262" cy="43815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F78C766-AF75-1467-3A9E-23C09989C1F5}"/>
              </a:ext>
            </a:extLst>
          </p:cNvPr>
          <p:cNvSpPr/>
          <p:nvPr/>
        </p:nvSpPr>
        <p:spPr>
          <a:xfrm>
            <a:off x="10127421" y="783952"/>
            <a:ext cx="1038419" cy="438150"/>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36B12A7-FA74-164D-16D5-6CF8BFAE47F2}"/>
              </a:ext>
            </a:extLst>
          </p:cNvPr>
          <p:cNvSpPr/>
          <p:nvPr/>
        </p:nvSpPr>
        <p:spPr>
          <a:xfrm>
            <a:off x="9305925" y="790543"/>
            <a:ext cx="811971" cy="43815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B9DEF483-E461-F1E1-38B8-C83552D77F88}"/>
              </a:ext>
            </a:extLst>
          </p:cNvPr>
          <p:cNvSpPr txBox="1"/>
          <p:nvPr/>
        </p:nvSpPr>
        <p:spPr>
          <a:xfrm>
            <a:off x="10789031" y="211915"/>
            <a:ext cx="1578958" cy="276999"/>
          </a:xfrm>
          <a:prstGeom prst="rect">
            <a:avLst/>
          </a:prstGeom>
          <a:noFill/>
        </p:spPr>
        <p:txBody>
          <a:bodyPr wrap="square" rtlCol="0">
            <a:spAutoFit/>
          </a:bodyPr>
          <a:lstStyle/>
          <a:p>
            <a:r>
              <a:rPr lang="en-US" sz="1200" dirty="0"/>
              <a:t>Chapter 1.4</a:t>
            </a:r>
          </a:p>
        </p:txBody>
      </p:sp>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3057EC8C-87B7-7C2F-D328-05BF4EC22AD9}"/>
                  </a:ext>
                </a:extLst>
              </p14:cNvPr>
              <p14:cNvContentPartPr/>
              <p14:nvPr/>
            </p14:nvContentPartPr>
            <p14:xfrm>
              <a:off x="10289880" y="1173600"/>
              <a:ext cx="794520" cy="247320"/>
            </p14:xfrm>
          </p:contentPart>
        </mc:Choice>
        <mc:Fallback xmlns="">
          <p:pic>
            <p:nvPicPr>
              <p:cNvPr id="4" name="Ink 3">
                <a:extLst>
                  <a:ext uri="{FF2B5EF4-FFF2-40B4-BE49-F238E27FC236}">
                    <a16:creationId xmlns:a16="http://schemas.microsoft.com/office/drawing/2014/main" id="{3057EC8C-87B7-7C2F-D328-05BF4EC22AD9}"/>
                  </a:ext>
                </a:extLst>
              </p:cNvPr>
              <p:cNvPicPr/>
              <p:nvPr/>
            </p:nvPicPr>
            <p:blipFill>
              <a:blip r:embed="rId5"/>
              <a:stretch>
                <a:fillRect/>
              </a:stretch>
            </p:blipFill>
            <p:spPr>
              <a:xfrm>
                <a:off x="10280520" y="1164240"/>
                <a:ext cx="813240" cy="2660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59150687-3332-2427-2F3B-097A5EEAC5C1}"/>
                  </a:ext>
                </a:extLst>
              </p14:cNvPr>
              <p14:cNvContentPartPr/>
              <p14:nvPr/>
            </p14:nvContentPartPr>
            <p14:xfrm>
              <a:off x="4746960" y="387000"/>
              <a:ext cx="830160" cy="172080"/>
            </p14:xfrm>
          </p:contentPart>
        </mc:Choice>
        <mc:Fallback xmlns="">
          <p:pic>
            <p:nvPicPr>
              <p:cNvPr id="7" name="Ink 6">
                <a:extLst>
                  <a:ext uri="{FF2B5EF4-FFF2-40B4-BE49-F238E27FC236}">
                    <a16:creationId xmlns:a16="http://schemas.microsoft.com/office/drawing/2014/main" id="{59150687-3332-2427-2F3B-097A5EEAC5C1}"/>
                  </a:ext>
                </a:extLst>
              </p:cNvPr>
              <p:cNvPicPr/>
              <p:nvPr/>
            </p:nvPicPr>
            <p:blipFill>
              <a:blip r:embed="rId7"/>
              <a:stretch>
                <a:fillRect/>
              </a:stretch>
            </p:blipFill>
            <p:spPr>
              <a:xfrm>
                <a:off x="4737600" y="377640"/>
                <a:ext cx="848880" cy="190800"/>
              </a:xfrm>
              <a:prstGeom prst="rect">
                <a:avLst/>
              </a:prstGeom>
            </p:spPr>
          </p:pic>
        </mc:Fallback>
      </mc:AlternateContent>
    </p:spTree>
    <p:extLst>
      <p:ext uri="{BB962C8B-B14F-4D97-AF65-F5344CB8AC3E}">
        <p14:creationId xmlns:p14="http://schemas.microsoft.com/office/powerpoint/2010/main" val="32805802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92C6D-A2F7-1835-A1C0-B972A5F0D826}"/>
              </a:ext>
            </a:extLst>
          </p:cNvPr>
          <p:cNvSpPr>
            <a:spLocks noGrp="1"/>
          </p:cNvSpPr>
          <p:nvPr>
            <p:ph type="title"/>
          </p:nvPr>
        </p:nvSpPr>
        <p:spPr/>
        <p:txBody>
          <a:bodyPr/>
          <a:lstStyle/>
          <a:p>
            <a:r>
              <a:rPr lang="en-US" dirty="0"/>
              <a:t>Exponential Notation</a:t>
            </a:r>
          </a:p>
        </p:txBody>
      </p:sp>
      <p:sp>
        <p:nvSpPr>
          <p:cNvPr id="3" name="Content Placeholder 2">
            <a:extLst>
              <a:ext uri="{FF2B5EF4-FFF2-40B4-BE49-F238E27FC236}">
                <a16:creationId xmlns:a16="http://schemas.microsoft.com/office/drawing/2014/main" id="{4CD01F7A-0D32-1EBC-8950-D226111A2557}"/>
              </a:ext>
            </a:extLst>
          </p:cNvPr>
          <p:cNvSpPr>
            <a:spLocks noGrp="1"/>
          </p:cNvSpPr>
          <p:nvPr>
            <p:ph idx="1"/>
          </p:nvPr>
        </p:nvSpPr>
        <p:spPr>
          <a:xfrm>
            <a:off x="68826" y="865239"/>
            <a:ext cx="12123173" cy="5771535"/>
          </a:xfrm>
        </p:spPr>
        <p:txBody>
          <a:bodyPr>
            <a:normAutofit fontScale="92500" lnSpcReduction="10000"/>
          </a:bodyPr>
          <a:lstStyle/>
          <a:p>
            <a:r>
              <a:rPr lang="en-US" sz="3600" dirty="0"/>
              <a:t>The decimal moves amount of times as the </a:t>
            </a:r>
            <a:r>
              <a:rPr lang="en-US" sz="3600" dirty="0">
                <a:solidFill>
                  <a:srgbClr val="FF0000"/>
                </a:solidFill>
              </a:rPr>
              <a:t>number in the exponent</a:t>
            </a:r>
            <a:r>
              <a:rPr lang="en-US" sz="3600" dirty="0"/>
              <a:t>.</a:t>
            </a:r>
          </a:p>
          <a:p>
            <a:endParaRPr lang="en-US" sz="3600" dirty="0"/>
          </a:p>
          <a:p>
            <a:pPr lvl="1"/>
            <a:r>
              <a:rPr lang="en-US" sz="2800" dirty="0"/>
              <a:t>For something like 3.05 x 10</a:t>
            </a:r>
            <a:r>
              <a:rPr lang="en-US" sz="2800" baseline="30000" dirty="0">
                <a:solidFill>
                  <a:srgbClr val="FF0000"/>
                </a:solidFill>
              </a:rPr>
              <a:t>4</a:t>
            </a:r>
            <a:r>
              <a:rPr lang="en-US" sz="2800" dirty="0"/>
              <a:t>, you would move the decimal </a:t>
            </a:r>
            <a:r>
              <a:rPr lang="en-US" sz="2800" dirty="0">
                <a:solidFill>
                  <a:srgbClr val="FF0000"/>
                </a:solidFill>
              </a:rPr>
              <a:t>4</a:t>
            </a:r>
            <a:r>
              <a:rPr lang="en-US" sz="2800" dirty="0"/>
              <a:t> places, since the exponent is positive, you know the final number will be greater than 1. </a:t>
            </a:r>
          </a:p>
          <a:p>
            <a:pPr lvl="1"/>
            <a:endParaRPr lang="en-US" sz="2800" dirty="0"/>
          </a:p>
          <a:p>
            <a:pPr lvl="1"/>
            <a:r>
              <a:rPr lang="en-US" sz="2800" dirty="0"/>
              <a:t>For something like  2.1 x 10</a:t>
            </a:r>
            <a:r>
              <a:rPr lang="en-US" sz="2800" baseline="30000" dirty="0">
                <a:solidFill>
                  <a:srgbClr val="FF0000"/>
                </a:solidFill>
              </a:rPr>
              <a:t>-3</a:t>
            </a:r>
            <a:r>
              <a:rPr lang="en-US" sz="2800" dirty="0"/>
              <a:t>, you would move the decimal </a:t>
            </a:r>
            <a:r>
              <a:rPr lang="en-US" sz="2800" dirty="0">
                <a:solidFill>
                  <a:srgbClr val="FF0000"/>
                </a:solidFill>
              </a:rPr>
              <a:t>3</a:t>
            </a:r>
            <a:r>
              <a:rPr lang="en-US" sz="2800" dirty="0"/>
              <a:t> place, since the exponent is negative, you know the final number will be less than 1. </a:t>
            </a:r>
          </a:p>
          <a:p>
            <a:pPr lvl="1"/>
            <a:endParaRPr lang="en-US" sz="2800" dirty="0"/>
          </a:p>
          <a:p>
            <a:pPr lvl="1"/>
            <a:r>
              <a:rPr lang="en-US" sz="2800" dirty="0"/>
              <a:t>For 0.0078077, you would move the decimal </a:t>
            </a:r>
            <a:r>
              <a:rPr lang="en-US" sz="2800" dirty="0">
                <a:solidFill>
                  <a:srgbClr val="FF0000"/>
                </a:solidFill>
              </a:rPr>
              <a:t>3</a:t>
            </a:r>
            <a:r>
              <a:rPr lang="en-US" sz="2800" dirty="0"/>
              <a:t> places to get to the first non-zero digit. If the number started as a number less than 1, it is a negative exponent.</a:t>
            </a:r>
            <a:endParaRPr lang="en-US" sz="3200" dirty="0"/>
          </a:p>
          <a:p>
            <a:pPr lvl="1"/>
            <a:endParaRPr lang="en-US" sz="2800" dirty="0"/>
          </a:p>
          <a:p>
            <a:pPr lvl="1"/>
            <a:endParaRPr lang="en-US" sz="2800" dirty="0"/>
          </a:p>
          <a:p>
            <a:pPr lvl="1"/>
            <a:r>
              <a:rPr lang="en-US" sz="2800" dirty="0"/>
              <a:t>For 97,105,000 you would move the decimal </a:t>
            </a:r>
            <a:r>
              <a:rPr lang="en-US" sz="2800" dirty="0">
                <a:solidFill>
                  <a:srgbClr val="FF0000"/>
                </a:solidFill>
              </a:rPr>
              <a:t>7</a:t>
            </a:r>
            <a:r>
              <a:rPr lang="en-US" sz="2800" dirty="0"/>
              <a:t> places to get to the first non-zero digit. If the number started as a number greater than 1, it is a positive exponent.</a:t>
            </a:r>
            <a:endParaRPr lang="en-US" sz="3200" dirty="0"/>
          </a:p>
          <a:p>
            <a:endParaRPr lang="en-US" sz="3600" dirty="0"/>
          </a:p>
          <a:p>
            <a:endParaRPr lang="en-US" sz="3600" baseline="30000" dirty="0"/>
          </a:p>
          <a:p>
            <a:endParaRPr lang="en-US" sz="5400" baseline="30000" dirty="0"/>
          </a:p>
          <a:p>
            <a:endParaRPr lang="en-US" sz="5400" baseline="30000" dirty="0"/>
          </a:p>
        </p:txBody>
      </p:sp>
      <p:grpSp>
        <p:nvGrpSpPr>
          <p:cNvPr id="20" name="Group 19">
            <a:extLst>
              <a:ext uri="{FF2B5EF4-FFF2-40B4-BE49-F238E27FC236}">
                <a16:creationId xmlns:a16="http://schemas.microsoft.com/office/drawing/2014/main" id="{545961DC-A6C5-CC60-CDD8-1CE5379391A5}"/>
              </a:ext>
            </a:extLst>
          </p:cNvPr>
          <p:cNvGrpSpPr/>
          <p:nvPr/>
        </p:nvGrpSpPr>
        <p:grpSpPr>
          <a:xfrm>
            <a:off x="1592911" y="4153684"/>
            <a:ext cx="640440" cy="317160"/>
            <a:chOff x="1592911" y="4153684"/>
            <a:chExt cx="640440" cy="317160"/>
          </a:xfrm>
        </p:grpSpPr>
        <mc:AlternateContent xmlns:mc="http://schemas.openxmlformats.org/markup-compatibility/2006" xmlns:p14="http://schemas.microsoft.com/office/powerpoint/2010/main">
          <mc:Choice Requires="p14">
            <p:contentPart p14:bwMode="auto" r:id="rId2">
              <p14:nvContentPartPr>
                <p14:cNvPr id="13" name="Ink 12">
                  <a:extLst>
                    <a:ext uri="{FF2B5EF4-FFF2-40B4-BE49-F238E27FC236}">
                      <a16:creationId xmlns:a16="http://schemas.microsoft.com/office/drawing/2014/main" id="{EE7AAEAD-A433-882B-CBDD-A21ED7C019BE}"/>
                    </a:ext>
                  </a:extLst>
                </p14:cNvPr>
                <p14:cNvContentPartPr/>
                <p14:nvPr/>
              </p14:nvContentPartPr>
              <p14:xfrm>
                <a:off x="1592911" y="4363924"/>
                <a:ext cx="607320" cy="106920"/>
              </p14:xfrm>
            </p:contentPart>
          </mc:Choice>
          <mc:Fallback xmlns="">
            <p:pic>
              <p:nvPicPr>
                <p:cNvPr id="13" name="Ink 12">
                  <a:extLst>
                    <a:ext uri="{FF2B5EF4-FFF2-40B4-BE49-F238E27FC236}">
                      <a16:creationId xmlns:a16="http://schemas.microsoft.com/office/drawing/2014/main" id="{EE7AAEAD-A433-882B-CBDD-A21ED7C019BE}"/>
                    </a:ext>
                  </a:extLst>
                </p:cNvPr>
                <p:cNvPicPr/>
                <p:nvPr/>
              </p:nvPicPr>
              <p:blipFill>
                <a:blip r:embed="rId3"/>
                <a:stretch>
                  <a:fillRect/>
                </a:stretch>
              </p:blipFill>
              <p:spPr>
                <a:xfrm>
                  <a:off x="1584271" y="4355284"/>
                  <a:ext cx="624960" cy="1245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4" name="Ink 13">
                  <a:extLst>
                    <a:ext uri="{FF2B5EF4-FFF2-40B4-BE49-F238E27FC236}">
                      <a16:creationId xmlns:a16="http://schemas.microsoft.com/office/drawing/2014/main" id="{D2399631-C432-13E3-EC28-604BCF3EE1DD}"/>
                    </a:ext>
                  </a:extLst>
                </p14:cNvPr>
                <p14:cNvContentPartPr/>
                <p14:nvPr/>
              </p14:nvContentPartPr>
              <p14:xfrm>
                <a:off x="2123911" y="4382284"/>
                <a:ext cx="109440" cy="75960"/>
              </p14:xfrm>
            </p:contentPart>
          </mc:Choice>
          <mc:Fallback xmlns="">
            <p:pic>
              <p:nvPicPr>
                <p:cNvPr id="14" name="Ink 13">
                  <a:extLst>
                    <a:ext uri="{FF2B5EF4-FFF2-40B4-BE49-F238E27FC236}">
                      <a16:creationId xmlns:a16="http://schemas.microsoft.com/office/drawing/2014/main" id="{D2399631-C432-13E3-EC28-604BCF3EE1DD}"/>
                    </a:ext>
                  </a:extLst>
                </p:cNvPr>
                <p:cNvPicPr/>
                <p:nvPr/>
              </p:nvPicPr>
              <p:blipFill>
                <a:blip r:embed="rId5"/>
                <a:stretch>
                  <a:fillRect/>
                </a:stretch>
              </p:blipFill>
              <p:spPr>
                <a:xfrm>
                  <a:off x="2114911" y="4373284"/>
                  <a:ext cx="12708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6" name="Ink 15">
                  <a:extLst>
                    <a:ext uri="{FF2B5EF4-FFF2-40B4-BE49-F238E27FC236}">
                      <a16:creationId xmlns:a16="http://schemas.microsoft.com/office/drawing/2014/main" id="{2585A806-051A-FADB-A7A7-87174139C1B4}"/>
                    </a:ext>
                  </a:extLst>
                </p14:cNvPr>
                <p14:cNvContentPartPr/>
                <p14:nvPr/>
              </p14:nvContentPartPr>
              <p14:xfrm>
                <a:off x="1632151" y="4153684"/>
                <a:ext cx="32400" cy="97560"/>
              </p14:xfrm>
            </p:contentPart>
          </mc:Choice>
          <mc:Fallback xmlns="">
            <p:pic>
              <p:nvPicPr>
                <p:cNvPr id="16" name="Ink 15">
                  <a:extLst>
                    <a:ext uri="{FF2B5EF4-FFF2-40B4-BE49-F238E27FC236}">
                      <a16:creationId xmlns:a16="http://schemas.microsoft.com/office/drawing/2014/main" id="{2585A806-051A-FADB-A7A7-87174139C1B4}"/>
                    </a:ext>
                  </a:extLst>
                </p:cNvPr>
                <p:cNvPicPr/>
                <p:nvPr/>
              </p:nvPicPr>
              <p:blipFill>
                <a:blip r:embed="rId7"/>
                <a:stretch>
                  <a:fillRect/>
                </a:stretch>
              </p:blipFill>
              <p:spPr>
                <a:xfrm>
                  <a:off x="1623151" y="4145044"/>
                  <a:ext cx="5004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7" name="Ink 16">
                  <a:extLst>
                    <a:ext uri="{FF2B5EF4-FFF2-40B4-BE49-F238E27FC236}">
                      <a16:creationId xmlns:a16="http://schemas.microsoft.com/office/drawing/2014/main" id="{9E3837AF-180B-0305-694C-2FDC81E2C68E}"/>
                    </a:ext>
                  </a:extLst>
                </p14:cNvPr>
                <p14:cNvContentPartPr/>
                <p14:nvPr/>
              </p14:nvContentPartPr>
              <p14:xfrm>
                <a:off x="1825111" y="4181044"/>
                <a:ext cx="84240" cy="93600"/>
              </p14:xfrm>
            </p:contentPart>
          </mc:Choice>
          <mc:Fallback xmlns="">
            <p:pic>
              <p:nvPicPr>
                <p:cNvPr id="17" name="Ink 16">
                  <a:extLst>
                    <a:ext uri="{FF2B5EF4-FFF2-40B4-BE49-F238E27FC236}">
                      <a16:creationId xmlns:a16="http://schemas.microsoft.com/office/drawing/2014/main" id="{9E3837AF-180B-0305-694C-2FDC81E2C68E}"/>
                    </a:ext>
                  </a:extLst>
                </p:cNvPr>
                <p:cNvPicPr/>
                <p:nvPr/>
              </p:nvPicPr>
              <p:blipFill>
                <a:blip r:embed="rId9"/>
                <a:stretch>
                  <a:fillRect/>
                </a:stretch>
              </p:blipFill>
              <p:spPr>
                <a:xfrm>
                  <a:off x="1816471" y="4172404"/>
                  <a:ext cx="10188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9" name="Ink 18">
                  <a:extLst>
                    <a:ext uri="{FF2B5EF4-FFF2-40B4-BE49-F238E27FC236}">
                      <a16:creationId xmlns:a16="http://schemas.microsoft.com/office/drawing/2014/main" id="{DB7A7B9E-EB26-861E-505B-A7DE5CE73307}"/>
                    </a:ext>
                  </a:extLst>
                </p14:cNvPr>
                <p14:cNvContentPartPr/>
                <p14:nvPr/>
              </p14:nvContentPartPr>
              <p14:xfrm>
                <a:off x="2064871" y="4154764"/>
                <a:ext cx="100800" cy="141120"/>
              </p14:xfrm>
            </p:contentPart>
          </mc:Choice>
          <mc:Fallback xmlns="">
            <p:pic>
              <p:nvPicPr>
                <p:cNvPr id="19" name="Ink 18">
                  <a:extLst>
                    <a:ext uri="{FF2B5EF4-FFF2-40B4-BE49-F238E27FC236}">
                      <a16:creationId xmlns:a16="http://schemas.microsoft.com/office/drawing/2014/main" id="{DB7A7B9E-EB26-861E-505B-A7DE5CE73307}"/>
                    </a:ext>
                  </a:extLst>
                </p:cNvPr>
                <p:cNvPicPr/>
                <p:nvPr/>
              </p:nvPicPr>
              <p:blipFill>
                <a:blip r:embed="rId11"/>
                <a:stretch>
                  <a:fillRect/>
                </a:stretch>
              </p:blipFill>
              <p:spPr>
                <a:xfrm>
                  <a:off x="2056231" y="4145764"/>
                  <a:ext cx="118440" cy="158760"/>
                </a:xfrm>
                <a:prstGeom prst="rect">
                  <a:avLst/>
                </a:prstGeom>
              </p:spPr>
            </p:pic>
          </mc:Fallback>
        </mc:AlternateContent>
      </p:grpSp>
      <p:grpSp>
        <p:nvGrpSpPr>
          <p:cNvPr id="32" name="Group 31">
            <a:extLst>
              <a:ext uri="{FF2B5EF4-FFF2-40B4-BE49-F238E27FC236}">
                <a16:creationId xmlns:a16="http://schemas.microsoft.com/office/drawing/2014/main" id="{FF72AF02-2B62-1891-1EE4-5A475ACADCF1}"/>
              </a:ext>
            </a:extLst>
          </p:cNvPr>
          <p:cNvGrpSpPr/>
          <p:nvPr/>
        </p:nvGrpSpPr>
        <p:grpSpPr>
          <a:xfrm>
            <a:off x="1489231" y="5560924"/>
            <a:ext cx="1541160" cy="369000"/>
            <a:chOff x="1489231" y="5560924"/>
            <a:chExt cx="1541160" cy="369000"/>
          </a:xfrm>
        </p:grpSpPr>
        <mc:AlternateContent xmlns:mc="http://schemas.openxmlformats.org/markup-compatibility/2006" xmlns:p14="http://schemas.microsoft.com/office/powerpoint/2010/main">
          <mc:Choice Requires="p14">
            <p:contentPart p14:bwMode="auto" r:id="rId12">
              <p14:nvContentPartPr>
                <p14:cNvPr id="21" name="Ink 20">
                  <a:extLst>
                    <a:ext uri="{FF2B5EF4-FFF2-40B4-BE49-F238E27FC236}">
                      <a16:creationId xmlns:a16="http://schemas.microsoft.com/office/drawing/2014/main" id="{8FE85ABA-11AB-F224-B341-2D8E4429D7E3}"/>
                    </a:ext>
                  </a:extLst>
                </p14:cNvPr>
                <p14:cNvContentPartPr/>
                <p14:nvPr/>
              </p14:nvContentPartPr>
              <p14:xfrm>
                <a:off x="1562311" y="5748844"/>
                <a:ext cx="1468080" cy="173520"/>
              </p14:xfrm>
            </p:contentPart>
          </mc:Choice>
          <mc:Fallback xmlns="">
            <p:pic>
              <p:nvPicPr>
                <p:cNvPr id="21" name="Ink 20">
                  <a:extLst>
                    <a:ext uri="{FF2B5EF4-FFF2-40B4-BE49-F238E27FC236}">
                      <a16:creationId xmlns:a16="http://schemas.microsoft.com/office/drawing/2014/main" id="{8FE85ABA-11AB-F224-B341-2D8E4429D7E3}"/>
                    </a:ext>
                  </a:extLst>
                </p:cNvPr>
                <p:cNvPicPr/>
                <p:nvPr/>
              </p:nvPicPr>
              <p:blipFill>
                <a:blip r:embed="rId13"/>
                <a:stretch>
                  <a:fillRect/>
                </a:stretch>
              </p:blipFill>
              <p:spPr>
                <a:xfrm>
                  <a:off x="1553311" y="5739844"/>
                  <a:ext cx="148572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2" name="Ink 21">
                  <a:extLst>
                    <a:ext uri="{FF2B5EF4-FFF2-40B4-BE49-F238E27FC236}">
                      <a16:creationId xmlns:a16="http://schemas.microsoft.com/office/drawing/2014/main" id="{F9F8F278-E8A2-C494-65E4-130CA2DCBAEA}"/>
                    </a:ext>
                  </a:extLst>
                </p14:cNvPr>
                <p14:cNvContentPartPr/>
                <p14:nvPr/>
              </p14:nvContentPartPr>
              <p14:xfrm>
                <a:off x="1489231" y="5790964"/>
                <a:ext cx="157320" cy="138960"/>
              </p14:xfrm>
            </p:contentPart>
          </mc:Choice>
          <mc:Fallback xmlns="">
            <p:pic>
              <p:nvPicPr>
                <p:cNvPr id="22" name="Ink 21">
                  <a:extLst>
                    <a:ext uri="{FF2B5EF4-FFF2-40B4-BE49-F238E27FC236}">
                      <a16:creationId xmlns:a16="http://schemas.microsoft.com/office/drawing/2014/main" id="{F9F8F278-E8A2-C494-65E4-130CA2DCBAEA}"/>
                    </a:ext>
                  </a:extLst>
                </p:cNvPr>
                <p:cNvPicPr/>
                <p:nvPr/>
              </p:nvPicPr>
              <p:blipFill>
                <a:blip r:embed="rId15"/>
                <a:stretch>
                  <a:fillRect/>
                </a:stretch>
              </p:blipFill>
              <p:spPr>
                <a:xfrm>
                  <a:off x="1480231" y="5781964"/>
                  <a:ext cx="174960" cy="1566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4" name="Ink 23">
                  <a:extLst>
                    <a:ext uri="{FF2B5EF4-FFF2-40B4-BE49-F238E27FC236}">
                      <a16:creationId xmlns:a16="http://schemas.microsoft.com/office/drawing/2014/main" id="{B0498C86-E1A3-0406-B32E-A3793535D6BD}"/>
                    </a:ext>
                  </a:extLst>
                </p14:cNvPr>
                <p14:cNvContentPartPr/>
                <p14:nvPr/>
              </p14:nvContentPartPr>
              <p14:xfrm>
                <a:off x="2929951" y="5646964"/>
                <a:ext cx="11880" cy="83160"/>
              </p14:xfrm>
            </p:contentPart>
          </mc:Choice>
          <mc:Fallback xmlns="">
            <p:pic>
              <p:nvPicPr>
                <p:cNvPr id="24" name="Ink 23">
                  <a:extLst>
                    <a:ext uri="{FF2B5EF4-FFF2-40B4-BE49-F238E27FC236}">
                      <a16:creationId xmlns:a16="http://schemas.microsoft.com/office/drawing/2014/main" id="{B0498C86-E1A3-0406-B32E-A3793535D6BD}"/>
                    </a:ext>
                  </a:extLst>
                </p:cNvPr>
                <p:cNvPicPr/>
                <p:nvPr/>
              </p:nvPicPr>
              <p:blipFill>
                <a:blip r:embed="rId17"/>
                <a:stretch>
                  <a:fillRect/>
                </a:stretch>
              </p:blipFill>
              <p:spPr>
                <a:xfrm>
                  <a:off x="2920951" y="5637964"/>
                  <a:ext cx="2952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5" name="Ink 24">
                  <a:extLst>
                    <a:ext uri="{FF2B5EF4-FFF2-40B4-BE49-F238E27FC236}">
                      <a16:creationId xmlns:a16="http://schemas.microsoft.com/office/drawing/2014/main" id="{CC154C43-B042-6805-7CCE-4AF5F6E91D8C}"/>
                    </a:ext>
                  </a:extLst>
                </p14:cNvPr>
                <p14:cNvContentPartPr/>
                <p14:nvPr/>
              </p14:nvContentPartPr>
              <p14:xfrm>
                <a:off x="2625391" y="5595124"/>
                <a:ext cx="131760" cy="86400"/>
              </p14:xfrm>
            </p:contentPart>
          </mc:Choice>
          <mc:Fallback xmlns="">
            <p:pic>
              <p:nvPicPr>
                <p:cNvPr id="25" name="Ink 24">
                  <a:extLst>
                    <a:ext uri="{FF2B5EF4-FFF2-40B4-BE49-F238E27FC236}">
                      <a16:creationId xmlns:a16="http://schemas.microsoft.com/office/drawing/2014/main" id="{CC154C43-B042-6805-7CCE-4AF5F6E91D8C}"/>
                    </a:ext>
                  </a:extLst>
                </p:cNvPr>
                <p:cNvPicPr/>
                <p:nvPr/>
              </p:nvPicPr>
              <p:blipFill>
                <a:blip r:embed="rId19"/>
                <a:stretch>
                  <a:fillRect/>
                </a:stretch>
              </p:blipFill>
              <p:spPr>
                <a:xfrm>
                  <a:off x="2616751" y="5586484"/>
                  <a:ext cx="14940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6" name="Ink 25">
                  <a:extLst>
                    <a:ext uri="{FF2B5EF4-FFF2-40B4-BE49-F238E27FC236}">
                      <a16:creationId xmlns:a16="http://schemas.microsoft.com/office/drawing/2014/main" id="{8DB3AA9D-D347-78C6-0BAB-B6E34A8887D3}"/>
                    </a:ext>
                  </a:extLst>
                </p14:cNvPr>
                <p14:cNvContentPartPr/>
                <p14:nvPr/>
              </p14:nvContentPartPr>
              <p14:xfrm>
                <a:off x="2456551" y="5572084"/>
                <a:ext cx="97200" cy="114120"/>
              </p14:xfrm>
            </p:contentPart>
          </mc:Choice>
          <mc:Fallback xmlns="">
            <p:pic>
              <p:nvPicPr>
                <p:cNvPr id="26" name="Ink 25">
                  <a:extLst>
                    <a:ext uri="{FF2B5EF4-FFF2-40B4-BE49-F238E27FC236}">
                      <a16:creationId xmlns:a16="http://schemas.microsoft.com/office/drawing/2014/main" id="{8DB3AA9D-D347-78C6-0BAB-B6E34A8887D3}"/>
                    </a:ext>
                  </a:extLst>
                </p:cNvPr>
                <p:cNvPicPr/>
                <p:nvPr/>
              </p:nvPicPr>
              <p:blipFill>
                <a:blip r:embed="rId21"/>
                <a:stretch>
                  <a:fillRect/>
                </a:stretch>
              </p:blipFill>
              <p:spPr>
                <a:xfrm>
                  <a:off x="2447551" y="5563444"/>
                  <a:ext cx="11484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7" name="Ink 26">
                  <a:extLst>
                    <a:ext uri="{FF2B5EF4-FFF2-40B4-BE49-F238E27FC236}">
                      <a16:creationId xmlns:a16="http://schemas.microsoft.com/office/drawing/2014/main" id="{244B0BFE-B3A5-AB0B-2936-714D04484AB7}"/>
                    </a:ext>
                  </a:extLst>
                </p14:cNvPr>
                <p14:cNvContentPartPr/>
                <p14:nvPr/>
              </p14:nvContentPartPr>
              <p14:xfrm>
                <a:off x="2228671" y="5589724"/>
                <a:ext cx="101160" cy="115200"/>
              </p14:xfrm>
            </p:contentPart>
          </mc:Choice>
          <mc:Fallback xmlns="">
            <p:pic>
              <p:nvPicPr>
                <p:cNvPr id="27" name="Ink 26">
                  <a:extLst>
                    <a:ext uri="{FF2B5EF4-FFF2-40B4-BE49-F238E27FC236}">
                      <a16:creationId xmlns:a16="http://schemas.microsoft.com/office/drawing/2014/main" id="{244B0BFE-B3A5-AB0B-2936-714D04484AB7}"/>
                    </a:ext>
                  </a:extLst>
                </p:cNvPr>
                <p:cNvPicPr/>
                <p:nvPr/>
              </p:nvPicPr>
              <p:blipFill>
                <a:blip r:embed="rId23"/>
                <a:stretch>
                  <a:fillRect/>
                </a:stretch>
              </p:blipFill>
              <p:spPr>
                <a:xfrm>
                  <a:off x="2220031" y="5580724"/>
                  <a:ext cx="118800" cy="1328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8" name="Ink 27">
                  <a:extLst>
                    <a:ext uri="{FF2B5EF4-FFF2-40B4-BE49-F238E27FC236}">
                      <a16:creationId xmlns:a16="http://schemas.microsoft.com/office/drawing/2014/main" id="{E0DBAECF-C14F-0DAC-368D-94891076B5E9}"/>
                    </a:ext>
                  </a:extLst>
                </p14:cNvPr>
                <p14:cNvContentPartPr/>
                <p14:nvPr/>
              </p14:nvContentPartPr>
              <p14:xfrm>
                <a:off x="2109151" y="5584684"/>
                <a:ext cx="50040" cy="115200"/>
              </p14:xfrm>
            </p:contentPart>
          </mc:Choice>
          <mc:Fallback xmlns="">
            <p:pic>
              <p:nvPicPr>
                <p:cNvPr id="28" name="Ink 27">
                  <a:extLst>
                    <a:ext uri="{FF2B5EF4-FFF2-40B4-BE49-F238E27FC236}">
                      <a16:creationId xmlns:a16="http://schemas.microsoft.com/office/drawing/2014/main" id="{E0DBAECF-C14F-0DAC-368D-94891076B5E9}"/>
                    </a:ext>
                  </a:extLst>
                </p:cNvPr>
                <p:cNvPicPr/>
                <p:nvPr/>
              </p:nvPicPr>
              <p:blipFill>
                <a:blip r:embed="rId25"/>
                <a:stretch>
                  <a:fillRect/>
                </a:stretch>
              </p:blipFill>
              <p:spPr>
                <a:xfrm>
                  <a:off x="2100511" y="5575684"/>
                  <a:ext cx="67680" cy="1328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9" name="Ink 28">
                  <a:extLst>
                    <a:ext uri="{FF2B5EF4-FFF2-40B4-BE49-F238E27FC236}">
                      <a16:creationId xmlns:a16="http://schemas.microsoft.com/office/drawing/2014/main" id="{B3FF8761-FA61-D4D4-569E-1BAA21F41297}"/>
                    </a:ext>
                  </a:extLst>
                </p14:cNvPr>
                <p14:cNvContentPartPr/>
                <p14:nvPr/>
              </p14:nvContentPartPr>
              <p14:xfrm>
                <a:off x="2097991" y="5560924"/>
                <a:ext cx="90360" cy="25920"/>
              </p14:xfrm>
            </p:contentPart>
          </mc:Choice>
          <mc:Fallback xmlns="">
            <p:pic>
              <p:nvPicPr>
                <p:cNvPr id="29" name="Ink 28">
                  <a:extLst>
                    <a:ext uri="{FF2B5EF4-FFF2-40B4-BE49-F238E27FC236}">
                      <a16:creationId xmlns:a16="http://schemas.microsoft.com/office/drawing/2014/main" id="{B3FF8761-FA61-D4D4-569E-1BAA21F41297}"/>
                    </a:ext>
                  </a:extLst>
                </p:cNvPr>
                <p:cNvPicPr/>
                <p:nvPr/>
              </p:nvPicPr>
              <p:blipFill>
                <a:blip r:embed="rId27"/>
                <a:stretch>
                  <a:fillRect/>
                </a:stretch>
              </p:blipFill>
              <p:spPr>
                <a:xfrm>
                  <a:off x="2088991" y="5551924"/>
                  <a:ext cx="10800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30" name="Ink 29">
                  <a:extLst>
                    <a:ext uri="{FF2B5EF4-FFF2-40B4-BE49-F238E27FC236}">
                      <a16:creationId xmlns:a16="http://schemas.microsoft.com/office/drawing/2014/main" id="{2A7E64DD-448D-6C03-6AFA-D789C69F14E8}"/>
                    </a:ext>
                  </a:extLst>
                </p14:cNvPr>
                <p14:cNvContentPartPr/>
                <p14:nvPr/>
              </p14:nvContentPartPr>
              <p14:xfrm>
                <a:off x="1844551" y="5574604"/>
                <a:ext cx="97920" cy="114480"/>
              </p14:xfrm>
            </p:contentPart>
          </mc:Choice>
          <mc:Fallback xmlns="">
            <p:pic>
              <p:nvPicPr>
                <p:cNvPr id="30" name="Ink 29">
                  <a:extLst>
                    <a:ext uri="{FF2B5EF4-FFF2-40B4-BE49-F238E27FC236}">
                      <a16:creationId xmlns:a16="http://schemas.microsoft.com/office/drawing/2014/main" id="{2A7E64DD-448D-6C03-6AFA-D789C69F14E8}"/>
                    </a:ext>
                  </a:extLst>
                </p:cNvPr>
                <p:cNvPicPr/>
                <p:nvPr/>
              </p:nvPicPr>
              <p:blipFill>
                <a:blip r:embed="rId29"/>
                <a:stretch>
                  <a:fillRect/>
                </a:stretch>
              </p:blipFill>
              <p:spPr>
                <a:xfrm>
                  <a:off x="1835551" y="5565964"/>
                  <a:ext cx="11556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1" name="Ink 30">
                  <a:extLst>
                    <a:ext uri="{FF2B5EF4-FFF2-40B4-BE49-F238E27FC236}">
                      <a16:creationId xmlns:a16="http://schemas.microsoft.com/office/drawing/2014/main" id="{48A827BB-3BD5-BA3D-6AF7-027EA5799097}"/>
                    </a:ext>
                  </a:extLst>
                </p14:cNvPr>
                <p14:cNvContentPartPr/>
                <p14:nvPr/>
              </p14:nvContentPartPr>
              <p14:xfrm>
                <a:off x="1604431" y="5571004"/>
                <a:ext cx="109080" cy="124200"/>
              </p14:xfrm>
            </p:contentPart>
          </mc:Choice>
          <mc:Fallback xmlns="">
            <p:pic>
              <p:nvPicPr>
                <p:cNvPr id="31" name="Ink 30">
                  <a:extLst>
                    <a:ext uri="{FF2B5EF4-FFF2-40B4-BE49-F238E27FC236}">
                      <a16:creationId xmlns:a16="http://schemas.microsoft.com/office/drawing/2014/main" id="{48A827BB-3BD5-BA3D-6AF7-027EA5799097}"/>
                    </a:ext>
                  </a:extLst>
                </p:cNvPr>
                <p:cNvPicPr/>
                <p:nvPr/>
              </p:nvPicPr>
              <p:blipFill>
                <a:blip r:embed="rId31"/>
                <a:stretch>
                  <a:fillRect/>
                </a:stretch>
              </p:blipFill>
              <p:spPr>
                <a:xfrm>
                  <a:off x="1595791" y="5562004"/>
                  <a:ext cx="126720" cy="141840"/>
                </a:xfrm>
                <a:prstGeom prst="rect">
                  <a:avLst/>
                </a:prstGeom>
              </p:spPr>
            </p:pic>
          </mc:Fallback>
        </mc:AlternateContent>
      </p:grpSp>
      <p:sp>
        <p:nvSpPr>
          <p:cNvPr id="5" name="TextBox 4">
            <a:extLst>
              <a:ext uri="{FF2B5EF4-FFF2-40B4-BE49-F238E27FC236}">
                <a16:creationId xmlns:a16="http://schemas.microsoft.com/office/drawing/2014/main" id="{192EA016-5B80-54A9-1995-37EBFB2CCCC9}"/>
              </a:ext>
            </a:extLst>
          </p:cNvPr>
          <p:cNvSpPr txBox="1"/>
          <p:nvPr/>
        </p:nvSpPr>
        <p:spPr>
          <a:xfrm>
            <a:off x="5219700" y="202176"/>
            <a:ext cx="5857875" cy="646331"/>
          </a:xfrm>
          <a:prstGeom prst="rect">
            <a:avLst/>
          </a:prstGeom>
          <a:noFill/>
        </p:spPr>
        <p:txBody>
          <a:bodyPr wrap="square" rtlCol="0">
            <a:spAutoFit/>
          </a:bodyPr>
          <a:lstStyle/>
          <a:p>
            <a:r>
              <a:rPr lang="en-US" dirty="0"/>
              <a:t>Topic 2: Ions and Periodic Properties</a:t>
            </a:r>
          </a:p>
          <a:p>
            <a:r>
              <a:rPr lang="en-US" dirty="0"/>
              <a:t>Subtopic 3 of 3: Moles and Exponential Notation</a:t>
            </a:r>
          </a:p>
        </p:txBody>
      </p:sp>
    </p:spTree>
    <p:extLst>
      <p:ext uri="{BB962C8B-B14F-4D97-AF65-F5344CB8AC3E}">
        <p14:creationId xmlns:p14="http://schemas.microsoft.com/office/powerpoint/2010/main" val="34888689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4A3EA-8A53-52E6-D28B-5F520BC78BCB}"/>
              </a:ext>
            </a:extLst>
          </p:cNvPr>
          <p:cNvSpPr>
            <a:spLocks noGrp="1"/>
          </p:cNvSpPr>
          <p:nvPr>
            <p:ph type="title"/>
          </p:nvPr>
        </p:nvSpPr>
        <p:spPr>
          <a:xfrm>
            <a:off x="267855" y="136524"/>
            <a:ext cx="11545454" cy="1025525"/>
          </a:xfrm>
        </p:spPr>
        <p:txBody>
          <a:bodyPr/>
          <a:lstStyle/>
          <a:p>
            <a:r>
              <a:rPr lang="en-US" dirty="0"/>
              <a:t>Use brackets ( ) around any exponential notation numbers when using your calculator</a:t>
            </a:r>
          </a:p>
        </p:txBody>
      </p:sp>
      <p:sp>
        <p:nvSpPr>
          <p:cNvPr id="3" name="Content Placeholder 2">
            <a:extLst>
              <a:ext uri="{FF2B5EF4-FFF2-40B4-BE49-F238E27FC236}">
                <a16:creationId xmlns:a16="http://schemas.microsoft.com/office/drawing/2014/main" id="{E1DF2207-1712-5D7C-EDC1-0E8341301AEC}"/>
              </a:ext>
            </a:extLst>
          </p:cNvPr>
          <p:cNvSpPr>
            <a:spLocks noGrp="1"/>
          </p:cNvSpPr>
          <p:nvPr>
            <p:ph idx="1"/>
          </p:nvPr>
        </p:nvSpPr>
        <p:spPr>
          <a:xfrm>
            <a:off x="175714" y="1495425"/>
            <a:ext cx="11178086" cy="4681538"/>
          </a:xfrm>
        </p:spPr>
        <p:txBody>
          <a:bodyPr/>
          <a:lstStyle/>
          <a:p>
            <a:pPr marL="0" indent="0">
              <a:buNone/>
            </a:pPr>
            <a:r>
              <a:rPr lang="en-US" dirty="0"/>
              <a:t>Example problem</a:t>
            </a:r>
          </a:p>
          <a:p>
            <a:pPr marL="0" indent="0">
              <a:buNone/>
            </a:pPr>
            <a:endParaRPr lang="en-US" sz="800" dirty="0"/>
          </a:p>
          <a:p>
            <a:pPr marL="0" indent="0">
              <a:buNone/>
            </a:pPr>
            <a:r>
              <a:rPr lang="en-US" dirty="0"/>
              <a:t>5.00 x 10</a:t>
            </a:r>
            <a:r>
              <a:rPr lang="en-US" baseline="30000" dirty="0"/>
              <a:t>3</a:t>
            </a:r>
            <a:r>
              <a:rPr lang="en-US" dirty="0"/>
              <a:t> + 4.30 x 10</a:t>
            </a:r>
            <a:r>
              <a:rPr lang="en-US" baseline="30000" dirty="0"/>
              <a:t>-4</a:t>
            </a:r>
          </a:p>
        </p:txBody>
      </p:sp>
      <p:pic>
        <p:nvPicPr>
          <p:cNvPr id="5" name="Picture 4">
            <a:extLst>
              <a:ext uri="{FF2B5EF4-FFF2-40B4-BE49-F238E27FC236}">
                <a16:creationId xmlns:a16="http://schemas.microsoft.com/office/drawing/2014/main" id="{B8553D49-6244-6821-4FF1-1AA556CD97BF}"/>
              </a:ext>
            </a:extLst>
          </p:cNvPr>
          <p:cNvPicPr>
            <a:picLocks noChangeAspect="1"/>
          </p:cNvPicPr>
          <p:nvPr/>
        </p:nvPicPr>
        <p:blipFill>
          <a:blip r:embed="rId2"/>
          <a:stretch>
            <a:fillRect/>
          </a:stretch>
        </p:blipFill>
        <p:spPr>
          <a:xfrm>
            <a:off x="175714" y="2958579"/>
            <a:ext cx="6425111" cy="3620022"/>
          </a:xfrm>
          <a:prstGeom prst="rect">
            <a:avLst/>
          </a:prstGeom>
        </p:spPr>
      </p:pic>
      <p:pic>
        <p:nvPicPr>
          <p:cNvPr id="7" name="Picture 6">
            <a:extLst>
              <a:ext uri="{FF2B5EF4-FFF2-40B4-BE49-F238E27FC236}">
                <a16:creationId xmlns:a16="http://schemas.microsoft.com/office/drawing/2014/main" id="{665183A8-6130-4829-2345-8AACE3591BE2}"/>
              </a:ext>
            </a:extLst>
          </p:cNvPr>
          <p:cNvPicPr>
            <a:picLocks noChangeAspect="1"/>
          </p:cNvPicPr>
          <p:nvPr/>
        </p:nvPicPr>
        <p:blipFill>
          <a:blip r:embed="rId3"/>
          <a:stretch>
            <a:fillRect/>
          </a:stretch>
        </p:blipFill>
        <p:spPr>
          <a:xfrm>
            <a:off x="8791478" y="681037"/>
            <a:ext cx="3132667" cy="6096000"/>
          </a:xfrm>
          <a:prstGeom prst="rect">
            <a:avLst/>
          </a:prstGeom>
        </p:spPr>
      </p:pic>
      <p:cxnSp>
        <p:nvCxnSpPr>
          <p:cNvPr id="9" name="Straight Arrow Connector 8">
            <a:extLst>
              <a:ext uri="{FF2B5EF4-FFF2-40B4-BE49-F238E27FC236}">
                <a16:creationId xmlns:a16="http://schemas.microsoft.com/office/drawing/2014/main" id="{498E06D7-2F2F-6C95-8CCF-65BB122EAD29}"/>
              </a:ext>
            </a:extLst>
          </p:cNvPr>
          <p:cNvCxnSpPr>
            <a:cxnSpLocks/>
          </p:cNvCxnSpPr>
          <p:nvPr/>
        </p:nvCxnSpPr>
        <p:spPr>
          <a:xfrm flipH="1">
            <a:off x="438150" y="2289317"/>
            <a:ext cx="4533900" cy="1539733"/>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BC7725B5-FBAE-7900-BC0F-CF8331584C1C}"/>
              </a:ext>
            </a:extLst>
          </p:cNvPr>
          <p:cNvCxnSpPr>
            <a:cxnSpLocks/>
          </p:cNvCxnSpPr>
          <p:nvPr/>
        </p:nvCxnSpPr>
        <p:spPr>
          <a:xfrm flipH="1">
            <a:off x="1333500" y="2318023"/>
            <a:ext cx="3638550" cy="1488802"/>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D452AC27-347B-633A-7F71-0650909F0DE7}"/>
              </a:ext>
            </a:extLst>
          </p:cNvPr>
          <p:cNvCxnSpPr>
            <a:cxnSpLocks/>
          </p:cNvCxnSpPr>
          <p:nvPr/>
        </p:nvCxnSpPr>
        <p:spPr>
          <a:xfrm flipV="1">
            <a:off x="6977038" y="1227137"/>
            <a:ext cx="3014639" cy="868363"/>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FE1F2CD7-7B79-A817-3D60-2A2483A954F9}"/>
              </a:ext>
            </a:extLst>
          </p:cNvPr>
          <p:cNvCxnSpPr>
            <a:cxnSpLocks/>
          </p:cNvCxnSpPr>
          <p:nvPr/>
        </p:nvCxnSpPr>
        <p:spPr>
          <a:xfrm flipV="1">
            <a:off x="6977038" y="1191950"/>
            <a:ext cx="3835677" cy="90355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34E23E32-53D7-56F7-732D-36B51F1858A7}"/>
              </a:ext>
            </a:extLst>
          </p:cNvPr>
          <p:cNvSpPr txBox="1"/>
          <p:nvPr/>
        </p:nvSpPr>
        <p:spPr>
          <a:xfrm>
            <a:off x="5114925" y="1696155"/>
            <a:ext cx="1962150" cy="1200329"/>
          </a:xfrm>
          <a:prstGeom prst="rect">
            <a:avLst/>
          </a:prstGeom>
          <a:noFill/>
        </p:spPr>
        <p:txBody>
          <a:bodyPr wrap="square" rtlCol="0">
            <a:spAutoFit/>
          </a:bodyPr>
          <a:lstStyle/>
          <a:p>
            <a:r>
              <a:rPr lang="en-US" dirty="0"/>
              <a:t>Use brackets in your calculator  until you know what you’re doing</a:t>
            </a:r>
          </a:p>
        </p:txBody>
      </p:sp>
    </p:spTree>
    <p:extLst>
      <p:ext uri="{BB962C8B-B14F-4D97-AF65-F5344CB8AC3E}">
        <p14:creationId xmlns:p14="http://schemas.microsoft.com/office/powerpoint/2010/main" val="4674045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26052-0F25-6F0E-586C-C3DEF4CF885A}"/>
              </a:ext>
            </a:extLst>
          </p:cNvPr>
          <p:cNvSpPr>
            <a:spLocks noGrp="1"/>
          </p:cNvSpPr>
          <p:nvPr>
            <p:ph type="title"/>
          </p:nvPr>
        </p:nvSpPr>
        <p:spPr/>
        <p:txBody>
          <a:bodyPr/>
          <a:lstStyle/>
          <a:p>
            <a:r>
              <a:rPr lang="en-US" dirty="0"/>
              <a:t>Math and Exponents – addition</a:t>
            </a:r>
          </a:p>
        </p:txBody>
      </p:sp>
      <p:sp>
        <p:nvSpPr>
          <p:cNvPr id="8" name="TextBox 7">
            <a:extLst>
              <a:ext uri="{FF2B5EF4-FFF2-40B4-BE49-F238E27FC236}">
                <a16:creationId xmlns:a16="http://schemas.microsoft.com/office/drawing/2014/main" id="{429DDCB5-215B-6B2F-4738-9F444BF52F55}"/>
              </a:ext>
            </a:extLst>
          </p:cNvPr>
          <p:cNvSpPr txBox="1"/>
          <p:nvPr/>
        </p:nvSpPr>
        <p:spPr>
          <a:xfrm>
            <a:off x="1644181" y="6091589"/>
            <a:ext cx="8792802" cy="646331"/>
          </a:xfrm>
          <a:prstGeom prst="rect">
            <a:avLst/>
          </a:prstGeom>
          <a:noFill/>
        </p:spPr>
        <p:txBody>
          <a:bodyPr wrap="square" rtlCol="0">
            <a:spAutoFit/>
          </a:bodyPr>
          <a:lstStyle/>
          <a:p>
            <a:r>
              <a:rPr lang="en-US" dirty="0"/>
              <a:t>Easiest way -&gt; put it into your calculator! Use brackets for exponential notation numbers and don’t forget significant figures!</a:t>
            </a:r>
          </a:p>
        </p:txBody>
      </p:sp>
      <p:sp>
        <p:nvSpPr>
          <p:cNvPr id="9" name="TextBox 8">
            <a:extLst>
              <a:ext uri="{FF2B5EF4-FFF2-40B4-BE49-F238E27FC236}">
                <a16:creationId xmlns:a16="http://schemas.microsoft.com/office/drawing/2014/main" id="{F27B7262-B524-1E19-6F4B-04DF23488671}"/>
              </a:ext>
            </a:extLst>
          </p:cNvPr>
          <p:cNvSpPr txBox="1"/>
          <p:nvPr/>
        </p:nvSpPr>
        <p:spPr>
          <a:xfrm>
            <a:off x="176059" y="6460921"/>
            <a:ext cx="1578958" cy="276999"/>
          </a:xfrm>
          <a:prstGeom prst="rect">
            <a:avLst/>
          </a:prstGeom>
          <a:noFill/>
        </p:spPr>
        <p:txBody>
          <a:bodyPr wrap="square" rtlCol="0">
            <a:spAutoFit/>
          </a:bodyPr>
          <a:lstStyle/>
          <a:p>
            <a:r>
              <a:rPr lang="en-US" sz="1200" dirty="0"/>
              <a:t>Appendix B</a:t>
            </a:r>
          </a:p>
        </p:txBody>
      </p:sp>
      <p:pic>
        <p:nvPicPr>
          <p:cNvPr id="13" name="Picture 12">
            <a:extLst>
              <a:ext uri="{FF2B5EF4-FFF2-40B4-BE49-F238E27FC236}">
                <a16:creationId xmlns:a16="http://schemas.microsoft.com/office/drawing/2014/main" id="{4B300938-DDC0-7D63-BC1A-449AFFB66630}"/>
              </a:ext>
            </a:extLst>
          </p:cNvPr>
          <p:cNvPicPr>
            <a:picLocks noChangeAspect="1"/>
          </p:cNvPicPr>
          <p:nvPr/>
        </p:nvPicPr>
        <p:blipFill>
          <a:blip r:embed="rId2"/>
          <a:stretch>
            <a:fillRect/>
          </a:stretch>
        </p:blipFill>
        <p:spPr>
          <a:xfrm>
            <a:off x="1755017" y="686606"/>
            <a:ext cx="8964276" cy="4239217"/>
          </a:xfrm>
          <a:prstGeom prst="rect">
            <a:avLst/>
          </a:prstGeom>
        </p:spPr>
      </p:pic>
    </p:spTree>
    <p:extLst>
      <p:ext uri="{BB962C8B-B14F-4D97-AF65-F5344CB8AC3E}">
        <p14:creationId xmlns:p14="http://schemas.microsoft.com/office/powerpoint/2010/main" val="33541191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26052-0F25-6F0E-586C-C3DEF4CF885A}"/>
              </a:ext>
            </a:extLst>
          </p:cNvPr>
          <p:cNvSpPr>
            <a:spLocks noGrp="1"/>
          </p:cNvSpPr>
          <p:nvPr>
            <p:ph type="title"/>
          </p:nvPr>
        </p:nvSpPr>
        <p:spPr/>
        <p:txBody>
          <a:bodyPr/>
          <a:lstStyle/>
          <a:p>
            <a:r>
              <a:rPr lang="en-US" dirty="0"/>
              <a:t>Math and Exponents – subtraction</a:t>
            </a:r>
          </a:p>
        </p:txBody>
      </p:sp>
      <p:sp>
        <p:nvSpPr>
          <p:cNvPr id="9" name="TextBox 8">
            <a:extLst>
              <a:ext uri="{FF2B5EF4-FFF2-40B4-BE49-F238E27FC236}">
                <a16:creationId xmlns:a16="http://schemas.microsoft.com/office/drawing/2014/main" id="{F27B7262-B524-1E19-6F4B-04DF23488671}"/>
              </a:ext>
            </a:extLst>
          </p:cNvPr>
          <p:cNvSpPr txBox="1"/>
          <p:nvPr/>
        </p:nvSpPr>
        <p:spPr>
          <a:xfrm>
            <a:off x="176059" y="6460921"/>
            <a:ext cx="1578958" cy="276999"/>
          </a:xfrm>
          <a:prstGeom prst="rect">
            <a:avLst/>
          </a:prstGeom>
          <a:noFill/>
        </p:spPr>
        <p:txBody>
          <a:bodyPr wrap="square" rtlCol="0">
            <a:spAutoFit/>
          </a:bodyPr>
          <a:lstStyle/>
          <a:p>
            <a:r>
              <a:rPr lang="en-US" sz="1200" dirty="0"/>
              <a:t>Appendix B</a:t>
            </a:r>
          </a:p>
        </p:txBody>
      </p:sp>
      <p:sp>
        <p:nvSpPr>
          <p:cNvPr id="4" name="Content Placeholder 3">
            <a:extLst>
              <a:ext uri="{FF2B5EF4-FFF2-40B4-BE49-F238E27FC236}">
                <a16:creationId xmlns:a16="http://schemas.microsoft.com/office/drawing/2014/main" id="{BDD42D24-5546-728B-DC61-A14CFEA438F0}"/>
              </a:ext>
            </a:extLst>
          </p:cNvPr>
          <p:cNvSpPr>
            <a:spLocks noGrp="1"/>
          </p:cNvSpPr>
          <p:nvPr>
            <p:ph idx="1"/>
          </p:nvPr>
        </p:nvSpPr>
        <p:spPr/>
        <p:txBody>
          <a:bodyPr/>
          <a:lstStyle/>
          <a:p>
            <a:endParaRPr lang="en-US"/>
          </a:p>
        </p:txBody>
      </p:sp>
      <p:pic>
        <p:nvPicPr>
          <p:cNvPr id="14" name="Picture 13">
            <a:extLst>
              <a:ext uri="{FF2B5EF4-FFF2-40B4-BE49-F238E27FC236}">
                <a16:creationId xmlns:a16="http://schemas.microsoft.com/office/drawing/2014/main" id="{D5679CFE-6DDB-2B39-9F85-E833F9D12E40}"/>
              </a:ext>
            </a:extLst>
          </p:cNvPr>
          <p:cNvPicPr>
            <a:picLocks noChangeAspect="1"/>
          </p:cNvPicPr>
          <p:nvPr/>
        </p:nvPicPr>
        <p:blipFill>
          <a:blip r:embed="rId2"/>
          <a:stretch>
            <a:fillRect/>
          </a:stretch>
        </p:blipFill>
        <p:spPr>
          <a:xfrm>
            <a:off x="1755017" y="619894"/>
            <a:ext cx="8916644" cy="4248743"/>
          </a:xfrm>
          <a:prstGeom prst="rect">
            <a:avLst/>
          </a:prstGeom>
        </p:spPr>
      </p:pic>
      <p:sp>
        <p:nvSpPr>
          <p:cNvPr id="5" name="TextBox 4">
            <a:extLst>
              <a:ext uri="{FF2B5EF4-FFF2-40B4-BE49-F238E27FC236}">
                <a16:creationId xmlns:a16="http://schemas.microsoft.com/office/drawing/2014/main" id="{429B0DF6-FAA6-31C7-5566-01CF1BF83D52}"/>
              </a:ext>
            </a:extLst>
          </p:cNvPr>
          <p:cNvSpPr txBox="1"/>
          <p:nvPr/>
        </p:nvSpPr>
        <p:spPr>
          <a:xfrm>
            <a:off x="1644181" y="6091589"/>
            <a:ext cx="8792802" cy="646331"/>
          </a:xfrm>
          <a:prstGeom prst="rect">
            <a:avLst/>
          </a:prstGeom>
          <a:noFill/>
        </p:spPr>
        <p:txBody>
          <a:bodyPr wrap="square" rtlCol="0">
            <a:spAutoFit/>
          </a:bodyPr>
          <a:lstStyle/>
          <a:p>
            <a:r>
              <a:rPr lang="en-US" dirty="0"/>
              <a:t>Easiest way -&gt; put it into your calculator! Use brackets for exponential notation numbers and don’t forget significant figures!</a:t>
            </a:r>
          </a:p>
        </p:txBody>
      </p:sp>
    </p:spTree>
    <p:extLst>
      <p:ext uri="{BB962C8B-B14F-4D97-AF65-F5344CB8AC3E}">
        <p14:creationId xmlns:p14="http://schemas.microsoft.com/office/powerpoint/2010/main" val="27176065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26052-0F25-6F0E-586C-C3DEF4CF885A}"/>
              </a:ext>
            </a:extLst>
          </p:cNvPr>
          <p:cNvSpPr>
            <a:spLocks noGrp="1"/>
          </p:cNvSpPr>
          <p:nvPr>
            <p:ph type="title"/>
          </p:nvPr>
        </p:nvSpPr>
        <p:spPr/>
        <p:txBody>
          <a:bodyPr/>
          <a:lstStyle/>
          <a:p>
            <a:r>
              <a:rPr lang="en-US" dirty="0"/>
              <a:t>Math and Exponents – multiplication</a:t>
            </a:r>
          </a:p>
        </p:txBody>
      </p:sp>
      <p:sp>
        <p:nvSpPr>
          <p:cNvPr id="9" name="TextBox 8">
            <a:extLst>
              <a:ext uri="{FF2B5EF4-FFF2-40B4-BE49-F238E27FC236}">
                <a16:creationId xmlns:a16="http://schemas.microsoft.com/office/drawing/2014/main" id="{F27B7262-B524-1E19-6F4B-04DF23488671}"/>
              </a:ext>
            </a:extLst>
          </p:cNvPr>
          <p:cNvSpPr txBox="1"/>
          <p:nvPr/>
        </p:nvSpPr>
        <p:spPr>
          <a:xfrm>
            <a:off x="176059" y="6460921"/>
            <a:ext cx="1578958" cy="276999"/>
          </a:xfrm>
          <a:prstGeom prst="rect">
            <a:avLst/>
          </a:prstGeom>
          <a:noFill/>
        </p:spPr>
        <p:txBody>
          <a:bodyPr wrap="square" rtlCol="0">
            <a:spAutoFit/>
          </a:bodyPr>
          <a:lstStyle/>
          <a:p>
            <a:r>
              <a:rPr lang="en-US" sz="1200" dirty="0"/>
              <a:t>Appendix B</a:t>
            </a:r>
          </a:p>
        </p:txBody>
      </p:sp>
      <p:sp>
        <p:nvSpPr>
          <p:cNvPr id="4" name="Content Placeholder 3">
            <a:extLst>
              <a:ext uri="{FF2B5EF4-FFF2-40B4-BE49-F238E27FC236}">
                <a16:creationId xmlns:a16="http://schemas.microsoft.com/office/drawing/2014/main" id="{30008FF6-6348-7F2D-B83F-F6894332F2AD}"/>
              </a:ext>
            </a:extLst>
          </p:cNvPr>
          <p:cNvSpPr>
            <a:spLocks noGrp="1"/>
          </p:cNvSpPr>
          <p:nvPr>
            <p:ph idx="1"/>
          </p:nvPr>
        </p:nvSpPr>
        <p:spPr/>
        <p:txBody>
          <a:bodyPr/>
          <a:lstStyle/>
          <a:p>
            <a:endParaRPr lang="en-US" dirty="0"/>
          </a:p>
        </p:txBody>
      </p:sp>
      <p:pic>
        <p:nvPicPr>
          <p:cNvPr id="10" name="Picture 9">
            <a:extLst>
              <a:ext uri="{FF2B5EF4-FFF2-40B4-BE49-F238E27FC236}">
                <a16:creationId xmlns:a16="http://schemas.microsoft.com/office/drawing/2014/main" id="{4A4A6B0A-F239-3193-1AC0-94C863922A11}"/>
              </a:ext>
            </a:extLst>
          </p:cNvPr>
          <p:cNvPicPr>
            <a:picLocks noChangeAspect="1"/>
          </p:cNvPicPr>
          <p:nvPr/>
        </p:nvPicPr>
        <p:blipFill>
          <a:blip r:embed="rId2"/>
          <a:stretch>
            <a:fillRect/>
          </a:stretch>
        </p:blipFill>
        <p:spPr>
          <a:xfrm>
            <a:off x="1755017" y="681037"/>
            <a:ext cx="8897592" cy="3629532"/>
          </a:xfrm>
          <a:prstGeom prst="rect">
            <a:avLst/>
          </a:prstGeom>
        </p:spPr>
      </p:pic>
      <p:sp>
        <p:nvSpPr>
          <p:cNvPr id="5" name="TextBox 4">
            <a:extLst>
              <a:ext uri="{FF2B5EF4-FFF2-40B4-BE49-F238E27FC236}">
                <a16:creationId xmlns:a16="http://schemas.microsoft.com/office/drawing/2014/main" id="{2226EFA0-7EA5-69BD-EF30-81BF4B0F4664}"/>
              </a:ext>
            </a:extLst>
          </p:cNvPr>
          <p:cNvSpPr txBox="1"/>
          <p:nvPr/>
        </p:nvSpPr>
        <p:spPr>
          <a:xfrm>
            <a:off x="1644181" y="6091589"/>
            <a:ext cx="8792802" cy="646331"/>
          </a:xfrm>
          <a:prstGeom prst="rect">
            <a:avLst/>
          </a:prstGeom>
          <a:noFill/>
        </p:spPr>
        <p:txBody>
          <a:bodyPr wrap="square" rtlCol="0">
            <a:spAutoFit/>
          </a:bodyPr>
          <a:lstStyle/>
          <a:p>
            <a:r>
              <a:rPr lang="en-US" dirty="0"/>
              <a:t>Easiest way -&gt; put it into your calculator! Use brackets for exponential notation numbers and don’t forget significant figures!</a:t>
            </a:r>
          </a:p>
        </p:txBody>
      </p:sp>
    </p:spTree>
    <p:extLst>
      <p:ext uri="{BB962C8B-B14F-4D97-AF65-F5344CB8AC3E}">
        <p14:creationId xmlns:p14="http://schemas.microsoft.com/office/powerpoint/2010/main" val="20238105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26052-0F25-6F0E-586C-C3DEF4CF885A}"/>
              </a:ext>
            </a:extLst>
          </p:cNvPr>
          <p:cNvSpPr>
            <a:spLocks noGrp="1"/>
          </p:cNvSpPr>
          <p:nvPr>
            <p:ph type="title"/>
          </p:nvPr>
        </p:nvSpPr>
        <p:spPr/>
        <p:txBody>
          <a:bodyPr/>
          <a:lstStyle/>
          <a:p>
            <a:r>
              <a:rPr lang="en-US" dirty="0"/>
              <a:t>Math and Exponents – division</a:t>
            </a:r>
          </a:p>
        </p:txBody>
      </p:sp>
      <p:sp>
        <p:nvSpPr>
          <p:cNvPr id="9" name="TextBox 8">
            <a:extLst>
              <a:ext uri="{FF2B5EF4-FFF2-40B4-BE49-F238E27FC236}">
                <a16:creationId xmlns:a16="http://schemas.microsoft.com/office/drawing/2014/main" id="{F27B7262-B524-1E19-6F4B-04DF23488671}"/>
              </a:ext>
            </a:extLst>
          </p:cNvPr>
          <p:cNvSpPr txBox="1"/>
          <p:nvPr/>
        </p:nvSpPr>
        <p:spPr>
          <a:xfrm>
            <a:off x="176059" y="6460921"/>
            <a:ext cx="1578958" cy="276999"/>
          </a:xfrm>
          <a:prstGeom prst="rect">
            <a:avLst/>
          </a:prstGeom>
          <a:noFill/>
        </p:spPr>
        <p:txBody>
          <a:bodyPr wrap="square" rtlCol="0">
            <a:spAutoFit/>
          </a:bodyPr>
          <a:lstStyle/>
          <a:p>
            <a:r>
              <a:rPr lang="en-US" sz="1200" dirty="0"/>
              <a:t>Appendix B</a:t>
            </a:r>
          </a:p>
        </p:txBody>
      </p:sp>
      <p:sp>
        <p:nvSpPr>
          <p:cNvPr id="4" name="Content Placeholder 3">
            <a:extLst>
              <a:ext uri="{FF2B5EF4-FFF2-40B4-BE49-F238E27FC236}">
                <a16:creationId xmlns:a16="http://schemas.microsoft.com/office/drawing/2014/main" id="{85544DB2-FAFD-59BC-853F-D1476AE8BDF5}"/>
              </a:ext>
            </a:extLst>
          </p:cNvPr>
          <p:cNvSpPr>
            <a:spLocks noGrp="1"/>
          </p:cNvSpPr>
          <p:nvPr>
            <p:ph idx="1"/>
          </p:nvPr>
        </p:nvSpPr>
        <p:spPr/>
        <p:txBody>
          <a:bodyPr/>
          <a:lstStyle/>
          <a:p>
            <a:endParaRPr lang="en-US"/>
          </a:p>
        </p:txBody>
      </p:sp>
      <p:pic>
        <p:nvPicPr>
          <p:cNvPr id="12" name="Picture 11">
            <a:extLst>
              <a:ext uri="{FF2B5EF4-FFF2-40B4-BE49-F238E27FC236}">
                <a16:creationId xmlns:a16="http://schemas.microsoft.com/office/drawing/2014/main" id="{24EB8F75-EF7C-7699-D719-77018F7FD812}"/>
              </a:ext>
            </a:extLst>
          </p:cNvPr>
          <p:cNvPicPr>
            <a:picLocks noChangeAspect="1"/>
          </p:cNvPicPr>
          <p:nvPr/>
        </p:nvPicPr>
        <p:blipFill>
          <a:blip r:embed="rId2"/>
          <a:stretch>
            <a:fillRect/>
          </a:stretch>
        </p:blipFill>
        <p:spPr>
          <a:xfrm>
            <a:off x="1644181" y="681037"/>
            <a:ext cx="8916644" cy="4143953"/>
          </a:xfrm>
          <a:prstGeom prst="rect">
            <a:avLst/>
          </a:prstGeom>
        </p:spPr>
      </p:pic>
      <p:sp>
        <p:nvSpPr>
          <p:cNvPr id="5" name="TextBox 4">
            <a:extLst>
              <a:ext uri="{FF2B5EF4-FFF2-40B4-BE49-F238E27FC236}">
                <a16:creationId xmlns:a16="http://schemas.microsoft.com/office/drawing/2014/main" id="{5F0BFFBB-3ADC-6223-70C5-B3082E660FC1}"/>
              </a:ext>
            </a:extLst>
          </p:cNvPr>
          <p:cNvSpPr txBox="1"/>
          <p:nvPr/>
        </p:nvSpPr>
        <p:spPr>
          <a:xfrm>
            <a:off x="1644181" y="6091589"/>
            <a:ext cx="8792802" cy="646331"/>
          </a:xfrm>
          <a:prstGeom prst="rect">
            <a:avLst/>
          </a:prstGeom>
          <a:noFill/>
        </p:spPr>
        <p:txBody>
          <a:bodyPr wrap="square" rtlCol="0">
            <a:spAutoFit/>
          </a:bodyPr>
          <a:lstStyle/>
          <a:p>
            <a:r>
              <a:rPr lang="en-US" dirty="0"/>
              <a:t>Easiest way -&gt; put it into your calculator! Use brackets for exponential notation numbers and don’t forget significant figures!</a:t>
            </a:r>
          </a:p>
        </p:txBody>
      </p:sp>
    </p:spTree>
    <p:extLst>
      <p:ext uri="{BB962C8B-B14F-4D97-AF65-F5344CB8AC3E}">
        <p14:creationId xmlns:p14="http://schemas.microsoft.com/office/powerpoint/2010/main" val="30599190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EC2C3-EE7A-C37F-8465-67016C90D0B9}"/>
              </a:ext>
            </a:extLst>
          </p:cNvPr>
          <p:cNvSpPr>
            <a:spLocks noGrp="1"/>
          </p:cNvSpPr>
          <p:nvPr>
            <p:ph type="ctrTitle"/>
          </p:nvPr>
        </p:nvSpPr>
        <p:spPr/>
        <p:txBody>
          <a:bodyPr>
            <a:normAutofit/>
          </a:bodyPr>
          <a:lstStyle/>
          <a:p>
            <a:r>
              <a:rPr lang="en-US" dirty="0"/>
              <a:t>Dimensional Analysis</a:t>
            </a:r>
          </a:p>
        </p:txBody>
      </p:sp>
      <p:sp>
        <p:nvSpPr>
          <p:cNvPr id="3" name="Subtitle 2">
            <a:extLst>
              <a:ext uri="{FF2B5EF4-FFF2-40B4-BE49-F238E27FC236}">
                <a16:creationId xmlns:a16="http://schemas.microsoft.com/office/drawing/2014/main" id="{FAE6C167-8755-0957-EC44-727CF70712E3}"/>
              </a:ext>
            </a:extLst>
          </p:cNvPr>
          <p:cNvSpPr>
            <a:spLocks noGrp="1"/>
          </p:cNvSpPr>
          <p:nvPr>
            <p:ph type="subTitle" idx="1"/>
          </p:nvPr>
        </p:nvSpPr>
        <p:spPr>
          <a:xfrm>
            <a:off x="1524000" y="3602038"/>
            <a:ext cx="9144000" cy="2387600"/>
          </a:xfrm>
        </p:spPr>
        <p:txBody>
          <a:bodyPr>
            <a:normAutofit/>
          </a:bodyPr>
          <a:lstStyle/>
          <a:p>
            <a:pPr marL="342900" indent="-342900" algn="l">
              <a:buFont typeface="Arial" panose="020B0604020202020204" pitchFamily="34" charset="0"/>
              <a:buChar char="•"/>
            </a:pPr>
            <a:r>
              <a:rPr lang="en-US" dirty="0"/>
              <a:t>Chapter 1.6 (Mathematical Treatment of Measurement Results)</a:t>
            </a:r>
          </a:p>
          <a:p>
            <a:pPr marL="342900" indent="-342900" algn="l">
              <a:buFont typeface="Arial" panose="020B0604020202020204" pitchFamily="34" charset="0"/>
              <a:buChar char="•"/>
            </a:pPr>
            <a:r>
              <a:rPr lang="en-US" dirty="0"/>
              <a:t>Appendix C (Units and Conversion Factors)</a:t>
            </a:r>
          </a:p>
        </p:txBody>
      </p:sp>
      <p:sp>
        <p:nvSpPr>
          <p:cNvPr id="4" name="TextBox 3">
            <a:extLst>
              <a:ext uri="{FF2B5EF4-FFF2-40B4-BE49-F238E27FC236}">
                <a16:creationId xmlns:a16="http://schemas.microsoft.com/office/drawing/2014/main" id="{3661DBAF-79F6-EE03-C3C2-451A2FAC53B1}"/>
              </a:ext>
            </a:extLst>
          </p:cNvPr>
          <p:cNvSpPr txBox="1"/>
          <p:nvPr/>
        </p:nvSpPr>
        <p:spPr>
          <a:xfrm>
            <a:off x="462116" y="6086168"/>
            <a:ext cx="11375923" cy="523220"/>
          </a:xfrm>
          <a:prstGeom prst="rect">
            <a:avLst/>
          </a:prstGeom>
          <a:noFill/>
        </p:spPr>
        <p:txBody>
          <a:bodyPr wrap="square" rtlCol="0">
            <a:spAutoFit/>
          </a:bodyPr>
          <a:lstStyle/>
          <a:p>
            <a:r>
              <a:rPr lang="en-US" sz="1400" dirty="0"/>
              <a:t>Adapted From: </a:t>
            </a:r>
            <a:r>
              <a:rPr lang="en-US" sz="1400" i="0" dirty="0">
                <a:effectLst/>
                <a:highlight>
                  <a:srgbClr val="FFFFFF"/>
                </a:highlight>
              </a:rPr>
              <a:t>Paul Flowers, Edward J. </a:t>
            </a:r>
            <a:r>
              <a:rPr lang="en-US" sz="1400" i="0" dirty="0" err="1">
                <a:effectLst/>
                <a:highlight>
                  <a:srgbClr val="FFFFFF"/>
                </a:highlight>
              </a:rPr>
              <a:t>Neth</a:t>
            </a:r>
            <a:r>
              <a:rPr lang="en-US" sz="1400" i="0" dirty="0">
                <a:effectLst/>
                <a:highlight>
                  <a:srgbClr val="FFFFFF"/>
                </a:highlight>
              </a:rPr>
              <a:t>, William R. Robinson, PhD, Klaus </a:t>
            </a:r>
            <a:r>
              <a:rPr lang="en-US" sz="1400" i="0" dirty="0" err="1">
                <a:effectLst/>
                <a:highlight>
                  <a:srgbClr val="FFFFFF"/>
                </a:highlight>
              </a:rPr>
              <a:t>Theopold</a:t>
            </a:r>
            <a:r>
              <a:rPr lang="en-US" sz="1400" i="0" dirty="0">
                <a:effectLst/>
                <a:highlight>
                  <a:srgbClr val="FFFFFF"/>
                </a:highlight>
              </a:rPr>
              <a:t>, Richard Langley; Chemistry: Atoms First</a:t>
            </a:r>
            <a:r>
              <a:rPr lang="en-US" sz="1400" dirty="0">
                <a:highlight>
                  <a:srgbClr val="FFFFFF"/>
                </a:highlight>
              </a:rPr>
              <a:t> 2e; OpenStax; Feb 14, 2019; Houston Texas; https://openstax.org/books/chemistry-atoms-first-2e/pages/1-introduction</a:t>
            </a:r>
            <a:endParaRPr lang="en-US" sz="1400" dirty="0"/>
          </a:p>
        </p:txBody>
      </p:sp>
    </p:spTree>
    <p:extLst>
      <p:ext uri="{BB962C8B-B14F-4D97-AF65-F5344CB8AC3E}">
        <p14:creationId xmlns:p14="http://schemas.microsoft.com/office/powerpoint/2010/main" val="2032662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00265-2BCB-3DFE-FF35-FDE5EDD2B34E}"/>
              </a:ext>
            </a:extLst>
          </p:cNvPr>
          <p:cNvSpPr>
            <a:spLocks noGrp="1"/>
          </p:cNvSpPr>
          <p:nvPr>
            <p:ph type="title"/>
          </p:nvPr>
        </p:nvSpPr>
        <p:spPr/>
        <p:txBody>
          <a:bodyPr/>
          <a:lstStyle/>
          <a:p>
            <a:r>
              <a:rPr lang="en-US" dirty="0"/>
              <a:t>Your calculator will be very important!</a:t>
            </a:r>
          </a:p>
        </p:txBody>
      </p:sp>
      <p:sp>
        <p:nvSpPr>
          <p:cNvPr id="3" name="Content Placeholder 2">
            <a:extLst>
              <a:ext uri="{FF2B5EF4-FFF2-40B4-BE49-F238E27FC236}">
                <a16:creationId xmlns:a16="http://schemas.microsoft.com/office/drawing/2014/main" id="{ADC9298D-805F-D0AC-FE4A-5A802179EE76}"/>
              </a:ext>
            </a:extLst>
          </p:cNvPr>
          <p:cNvSpPr>
            <a:spLocks noGrp="1"/>
          </p:cNvSpPr>
          <p:nvPr>
            <p:ph idx="1"/>
          </p:nvPr>
        </p:nvSpPr>
        <p:spPr>
          <a:xfrm>
            <a:off x="838200" y="876300"/>
            <a:ext cx="10515600" cy="5300663"/>
          </a:xfrm>
        </p:spPr>
        <p:txBody>
          <a:bodyPr/>
          <a:lstStyle/>
          <a:p>
            <a:r>
              <a:rPr lang="en-US" dirty="0"/>
              <a:t>Get a non-phone calculator ASAP!</a:t>
            </a:r>
          </a:p>
          <a:p>
            <a:r>
              <a:rPr lang="en-US" dirty="0"/>
              <a:t>Practice with it during every lecture/video, assignments, and the same one for exams</a:t>
            </a:r>
          </a:p>
          <a:p>
            <a:r>
              <a:rPr lang="en-US" dirty="0"/>
              <a:t>Free Online Calculators (but you need to have a physical one for the exams:</a:t>
            </a:r>
          </a:p>
          <a:p>
            <a:pPr lvl="1"/>
            <a:r>
              <a:rPr lang="en-US" sz="2800" dirty="0"/>
              <a:t>https://ti84calc.com/</a:t>
            </a:r>
          </a:p>
          <a:p>
            <a:pPr lvl="1"/>
            <a:r>
              <a:rPr lang="en-US" sz="2800" dirty="0"/>
              <a:t>https://ti84ce.com/</a:t>
            </a:r>
          </a:p>
          <a:p>
            <a:pPr lvl="1"/>
            <a:r>
              <a:rPr lang="en-US" sz="2800" dirty="0"/>
              <a:t>https://www.desmos.com/scientific</a:t>
            </a:r>
          </a:p>
          <a:p>
            <a:pPr lvl="1"/>
            <a:r>
              <a:rPr lang="en-US" sz="2800" dirty="0"/>
              <a:t>Search free online scientific calculator</a:t>
            </a:r>
          </a:p>
          <a:p>
            <a:r>
              <a:rPr lang="en-US" sz="3200" dirty="0">
                <a:highlight>
                  <a:srgbClr val="FFFF00"/>
                </a:highlight>
              </a:rPr>
              <a:t>Put brackets around all exponential notation numbers when using your calculator!</a:t>
            </a:r>
          </a:p>
        </p:txBody>
      </p:sp>
    </p:spTree>
    <p:extLst>
      <p:ext uri="{BB962C8B-B14F-4D97-AF65-F5344CB8AC3E}">
        <p14:creationId xmlns:p14="http://schemas.microsoft.com/office/powerpoint/2010/main" val="13485862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677BF-4B17-0D76-3F77-6625B2C63429}"/>
              </a:ext>
            </a:extLst>
          </p:cNvPr>
          <p:cNvSpPr>
            <a:spLocks noGrp="1"/>
          </p:cNvSpPr>
          <p:nvPr>
            <p:ph type="title"/>
          </p:nvPr>
        </p:nvSpPr>
        <p:spPr>
          <a:xfrm>
            <a:off x="267855" y="136524"/>
            <a:ext cx="11545454" cy="930275"/>
          </a:xfrm>
        </p:spPr>
        <p:txBody>
          <a:bodyPr/>
          <a:lstStyle/>
          <a:p>
            <a:r>
              <a:rPr lang="en-US" dirty="0"/>
              <a:t>Dimensional analysis is just converting things from one unit to another </a:t>
            </a:r>
          </a:p>
        </p:txBody>
      </p:sp>
      <p:sp>
        <p:nvSpPr>
          <p:cNvPr id="5" name="TextBox 4">
            <a:extLst>
              <a:ext uri="{FF2B5EF4-FFF2-40B4-BE49-F238E27FC236}">
                <a16:creationId xmlns:a16="http://schemas.microsoft.com/office/drawing/2014/main" id="{449358CD-7FE8-5F5A-CA21-E775F27C1227}"/>
              </a:ext>
            </a:extLst>
          </p:cNvPr>
          <p:cNvSpPr txBox="1"/>
          <p:nvPr/>
        </p:nvSpPr>
        <p:spPr>
          <a:xfrm>
            <a:off x="1229360" y="2238375"/>
            <a:ext cx="7416800" cy="523220"/>
          </a:xfrm>
          <a:prstGeom prst="rect">
            <a:avLst/>
          </a:prstGeom>
          <a:noFill/>
        </p:spPr>
        <p:txBody>
          <a:bodyPr wrap="square" rtlCol="0">
            <a:spAutoFit/>
          </a:bodyPr>
          <a:lstStyle/>
          <a:p>
            <a:r>
              <a:rPr lang="en-US" sz="2800" dirty="0"/>
              <a:t>Step 1: find the conversion rate</a:t>
            </a:r>
          </a:p>
        </p:txBody>
      </p:sp>
      <p:sp>
        <p:nvSpPr>
          <p:cNvPr id="6" name="TextBox 5">
            <a:extLst>
              <a:ext uri="{FF2B5EF4-FFF2-40B4-BE49-F238E27FC236}">
                <a16:creationId xmlns:a16="http://schemas.microsoft.com/office/drawing/2014/main" id="{659A8469-5E85-6A49-3CCC-FEC7B5217F2F}"/>
              </a:ext>
            </a:extLst>
          </p:cNvPr>
          <p:cNvSpPr txBox="1"/>
          <p:nvPr/>
        </p:nvSpPr>
        <p:spPr>
          <a:xfrm>
            <a:off x="1168401" y="3352800"/>
            <a:ext cx="4946650" cy="523220"/>
          </a:xfrm>
          <a:prstGeom prst="rect">
            <a:avLst/>
          </a:prstGeom>
          <a:noFill/>
        </p:spPr>
        <p:txBody>
          <a:bodyPr wrap="square" rtlCol="0">
            <a:spAutoFit/>
          </a:bodyPr>
          <a:lstStyle/>
          <a:p>
            <a:r>
              <a:rPr lang="en-US" sz="2800" dirty="0"/>
              <a:t>Step 2: write it as two fractions</a:t>
            </a:r>
          </a:p>
        </p:txBody>
      </p:sp>
      <p:sp>
        <p:nvSpPr>
          <p:cNvPr id="7" name="TextBox 6">
            <a:extLst>
              <a:ext uri="{FF2B5EF4-FFF2-40B4-BE49-F238E27FC236}">
                <a16:creationId xmlns:a16="http://schemas.microsoft.com/office/drawing/2014/main" id="{67536D12-3E35-C0E0-8196-88E03E614C01}"/>
              </a:ext>
            </a:extLst>
          </p:cNvPr>
          <p:cNvSpPr txBox="1"/>
          <p:nvPr/>
        </p:nvSpPr>
        <p:spPr>
          <a:xfrm>
            <a:off x="1168400" y="4514850"/>
            <a:ext cx="8544560" cy="523220"/>
          </a:xfrm>
          <a:prstGeom prst="rect">
            <a:avLst/>
          </a:prstGeom>
          <a:noFill/>
        </p:spPr>
        <p:txBody>
          <a:bodyPr wrap="square" rtlCol="0">
            <a:spAutoFit/>
          </a:bodyPr>
          <a:lstStyle/>
          <a:p>
            <a:r>
              <a:rPr lang="en-US" sz="2800" dirty="0"/>
              <a:t>Step 3: multiply the original value by the fraction</a:t>
            </a:r>
          </a:p>
        </p:txBody>
      </p:sp>
    </p:spTree>
    <p:extLst>
      <p:ext uri="{BB962C8B-B14F-4D97-AF65-F5344CB8AC3E}">
        <p14:creationId xmlns:p14="http://schemas.microsoft.com/office/powerpoint/2010/main" val="38177794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677BF-4B17-0D76-3F77-6625B2C63429}"/>
              </a:ext>
            </a:extLst>
          </p:cNvPr>
          <p:cNvSpPr>
            <a:spLocks noGrp="1"/>
          </p:cNvSpPr>
          <p:nvPr>
            <p:ph type="title"/>
          </p:nvPr>
        </p:nvSpPr>
        <p:spPr>
          <a:xfrm>
            <a:off x="267855" y="136524"/>
            <a:ext cx="11545454" cy="930275"/>
          </a:xfrm>
        </p:spPr>
        <p:txBody>
          <a:bodyPr/>
          <a:lstStyle/>
          <a:p>
            <a:r>
              <a:rPr lang="en-US" dirty="0"/>
              <a:t>Dimensional analysis is just converting things from one unit to another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FE466A8-23B4-6225-51C4-271ED6AE2DDA}"/>
                  </a:ext>
                </a:extLst>
              </p:cNvPr>
              <p:cNvSpPr>
                <a:spLocks noGrp="1"/>
              </p:cNvSpPr>
              <p:nvPr>
                <p:ph idx="1"/>
              </p:nvPr>
            </p:nvSpPr>
            <p:spPr>
              <a:xfrm>
                <a:off x="838200" y="1247775"/>
                <a:ext cx="11201400" cy="4929188"/>
              </a:xfrm>
            </p:spPr>
            <p:txBody>
              <a:bodyPr>
                <a:normAutofit/>
              </a:bodyPr>
              <a:lstStyle/>
              <a:p>
                <a:pPr marL="0" indent="0">
                  <a:buNone/>
                </a:pPr>
                <a:r>
                  <a:rPr lang="en-US" dirty="0"/>
                  <a:t>Convert $1.00 USD (US dollars) to MXN (Mexican Pesos)</a:t>
                </a:r>
              </a:p>
              <a:p>
                <a:pPr marL="0" indent="0">
                  <a:buNone/>
                </a:pPr>
                <a:endParaRPr lang="en-US" dirty="0"/>
              </a:p>
              <a:p>
                <a:pPr marL="0" indent="0">
                  <a:buNone/>
                </a:pPr>
                <a:r>
                  <a:rPr lang="en-US" dirty="0"/>
                  <a:t>Step 1:  					1.00 USD = 17.29 MXN</a:t>
                </a:r>
              </a:p>
              <a:p>
                <a:pPr marL="0" indent="0">
                  <a:buNone/>
                </a:pPr>
                <a:endParaRPr lang="en-US" dirty="0"/>
              </a:p>
              <a:p>
                <a:pPr marL="0" indent="0">
                  <a:buNone/>
                </a:pPr>
                <a:r>
                  <a:rPr lang="en-US" dirty="0"/>
                  <a:t>Step 2: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17.29 </m:t>
                        </m:r>
                        <m:r>
                          <a:rPr lang="en-US" b="0" i="1" smtClean="0">
                            <a:latin typeface="Cambria Math" panose="02040503050406030204" pitchFamily="18" charset="0"/>
                          </a:rPr>
                          <m:t>𝑀𝑋𝑁</m:t>
                        </m:r>
                      </m:num>
                      <m:den>
                        <m:r>
                          <a:rPr lang="en-US" b="0" i="1" smtClean="0">
                            <a:latin typeface="Cambria Math" panose="02040503050406030204" pitchFamily="18" charset="0"/>
                          </a:rPr>
                          <m:t>1.00 </m:t>
                        </m:r>
                        <m:r>
                          <a:rPr lang="en-US" b="0" i="1" smtClean="0">
                            <a:latin typeface="Cambria Math" panose="02040503050406030204" pitchFamily="18" charset="0"/>
                          </a:rPr>
                          <m:t>𝑈𝑆𝐷</m:t>
                        </m:r>
                      </m:den>
                    </m:f>
                  </m:oMath>
                </a14:m>
                <a:r>
                  <a:rPr lang="en-US" dirty="0"/>
                  <a:t>     or    </a:t>
                </a:r>
                <a14:m>
                  <m:oMath xmlns:m="http://schemas.openxmlformats.org/officeDocument/2006/math">
                    <m:f>
                      <m:fPr>
                        <m:ctrlPr>
                          <a:rPr lang="en-US" i="1">
                            <a:latin typeface="Cambria Math" panose="02040503050406030204" pitchFamily="18" charset="0"/>
                          </a:rPr>
                        </m:ctrlPr>
                      </m:fPr>
                      <m:num>
                        <m:r>
                          <a:rPr lang="en-US" b="0" i="1" smtClean="0">
                            <a:latin typeface="Cambria Math" panose="02040503050406030204" pitchFamily="18" charset="0"/>
                          </a:rPr>
                          <m:t>1.00 </m:t>
                        </m:r>
                        <m:r>
                          <a:rPr lang="en-US" b="0" i="1" smtClean="0">
                            <a:latin typeface="Cambria Math" panose="02040503050406030204" pitchFamily="18" charset="0"/>
                          </a:rPr>
                          <m:t>𝑈𝑆𝐷</m:t>
                        </m:r>
                      </m:num>
                      <m:den>
                        <m:r>
                          <a:rPr lang="en-US" b="0" i="1" smtClean="0">
                            <a:latin typeface="Cambria Math" panose="02040503050406030204" pitchFamily="18" charset="0"/>
                          </a:rPr>
                          <m:t>17.29 </m:t>
                        </m:r>
                        <m:r>
                          <a:rPr lang="en-US" b="0" i="1" smtClean="0">
                            <a:latin typeface="Cambria Math" panose="02040503050406030204" pitchFamily="18" charset="0"/>
                          </a:rPr>
                          <m:t>𝑀𝑋𝑁</m:t>
                        </m:r>
                      </m:den>
                    </m:f>
                  </m:oMath>
                </a14:m>
                <a:endParaRPr lang="en-US" dirty="0"/>
              </a:p>
              <a:p>
                <a:pPr marL="0" indent="0">
                  <a:buNone/>
                </a:pPr>
                <a:endParaRPr lang="en-US" dirty="0"/>
              </a:p>
              <a:p>
                <a:pPr marL="0" indent="0">
                  <a:buNone/>
                </a:pPr>
                <a:r>
                  <a:rPr lang="en-US" dirty="0"/>
                  <a:t>Step 3: 					</a:t>
                </a:r>
                <a14:m>
                  <m:oMath xmlns:m="http://schemas.openxmlformats.org/officeDocument/2006/math">
                    <m:r>
                      <a:rPr lang="en-US" b="0" i="1" smtClean="0">
                        <a:latin typeface="Cambria Math" panose="02040503050406030204" pitchFamily="18" charset="0"/>
                      </a:rPr>
                      <m:t>1.00 </m:t>
                    </m:r>
                    <m:r>
                      <a:rPr lang="en-US" b="0" i="1" smtClean="0">
                        <a:latin typeface="Cambria Math" panose="02040503050406030204" pitchFamily="18" charset="0"/>
                      </a:rPr>
                      <m:t>𝑈𝑆𝐷</m:t>
                    </m:r>
                    <m:r>
                      <a:rPr lang="en-US" b="0" i="1" smtClean="0">
                        <a:latin typeface="Cambria Math" panose="02040503050406030204" pitchFamily="18" charset="0"/>
                      </a:rPr>
                      <m:t> </m:t>
                    </m:r>
                    <m:r>
                      <a:rPr lang="en-US" b="0" i="1" smtClean="0">
                        <a:latin typeface="Cambria Math" panose="02040503050406030204" pitchFamily="18" charset="0"/>
                      </a:rPr>
                      <m:t>𝑥</m:t>
                    </m:r>
                    <m:f>
                      <m:fPr>
                        <m:ctrlPr>
                          <a:rPr lang="en-US" b="0" i="1" smtClean="0">
                            <a:latin typeface="Cambria Math" panose="02040503050406030204" pitchFamily="18" charset="0"/>
                          </a:rPr>
                        </m:ctrlPr>
                      </m:fPr>
                      <m:num>
                        <m:r>
                          <a:rPr lang="en-US" b="0" i="1" smtClean="0">
                            <a:latin typeface="Cambria Math" panose="02040503050406030204" pitchFamily="18" charset="0"/>
                          </a:rPr>
                          <m:t>17.29 </m:t>
                        </m:r>
                        <m:r>
                          <a:rPr lang="en-US" b="0" i="1" smtClean="0">
                            <a:latin typeface="Cambria Math" panose="02040503050406030204" pitchFamily="18" charset="0"/>
                          </a:rPr>
                          <m:t>𝑀𝑋𝑁</m:t>
                        </m:r>
                      </m:num>
                      <m:den>
                        <m:r>
                          <a:rPr lang="en-US" b="0" i="1" smtClean="0">
                            <a:latin typeface="Cambria Math" panose="02040503050406030204" pitchFamily="18" charset="0"/>
                          </a:rPr>
                          <m:t>1.00 </m:t>
                        </m:r>
                        <m:r>
                          <a:rPr lang="en-US" b="0" i="1" smtClean="0">
                            <a:latin typeface="Cambria Math" panose="02040503050406030204" pitchFamily="18" charset="0"/>
                          </a:rPr>
                          <m:t>𝑈𝑆𝐷</m:t>
                        </m:r>
                      </m:den>
                    </m:f>
                    <m:r>
                      <a:rPr lang="en-US" b="0" i="1" smtClean="0">
                        <a:latin typeface="Cambria Math" panose="02040503050406030204" pitchFamily="18" charset="0"/>
                      </a:rPr>
                      <m:t>=17.29 </m:t>
                    </m:r>
                    <m:r>
                      <a:rPr lang="en-US" b="0" i="1" smtClean="0">
                        <a:latin typeface="Cambria Math" panose="02040503050406030204" pitchFamily="18" charset="0"/>
                      </a:rPr>
                      <m:t>𝑀𝑋𝑁</m:t>
                    </m:r>
                  </m:oMath>
                </a14:m>
                <a:endParaRPr lang="en-US" b="0" dirty="0"/>
              </a:p>
              <a:p>
                <a:pPr marL="0" indent="0">
                  <a:buNone/>
                </a:pPr>
                <a:r>
                  <a:rPr lang="en-US" dirty="0"/>
                  <a:t>					</a:t>
                </a:r>
              </a:p>
              <a:p>
                <a:pPr marL="0" indent="0">
                  <a:buNone/>
                </a:pPr>
                <a:r>
                  <a:rPr lang="en-US" dirty="0"/>
                  <a:t>Answer:					17.29 MXN  --&gt; 17.3 MXN (</a:t>
                </a:r>
                <a:r>
                  <a:rPr lang="en-US" dirty="0" err="1"/>
                  <a:t>sigfigs</a:t>
                </a:r>
                <a:r>
                  <a:rPr lang="en-US" dirty="0"/>
                  <a:t>)</a:t>
                </a:r>
              </a:p>
            </p:txBody>
          </p:sp>
        </mc:Choice>
        <mc:Fallback xmlns="">
          <p:sp>
            <p:nvSpPr>
              <p:cNvPr id="3" name="Content Placeholder 2">
                <a:extLst>
                  <a:ext uri="{FF2B5EF4-FFF2-40B4-BE49-F238E27FC236}">
                    <a16:creationId xmlns:a16="http://schemas.microsoft.com/office/drawing/2014/main" id="{4FE466A8-23B4-6225-51C4-271ED6AE2DDA}"/>
                  </a:ext>
                </a:extLst>
              </p:cNvPr>
              <p:cNvSpPr>
                <a:spLocks noGrp="1" noRot="1" noChangeAspect="1" noMove="1" noResize="1" noEditPoints="1" noAdjustHandles="1" noChangeArrowheads="1" noChangeShapeType="1" noTextEdit="1"/>
              </p:cNvSpPr>
              <p:nvPr>
                <p:ph idx="1"/>
              </p:nvPr>
            </p:nvSpPr>
            <p:spPr>
              <a:xfrm>
                <a:off x="838200" y="1247775"/>
                <a:ext cx="11201400" cy="4929188"/>
              </a:xfrm>
              <a:blipFill>
                <a:blip r:embed="rId2"/>
                <a:stretch>
                  <a:fillRect l="-1143" t="-2228" b="-2723"/>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449358CD-7FE8-5F5A-CA21-E775F27C1227}"/>
              </a:ext>
            </a:extLst>
          </p:cNvPr>
          <p:cNvSpPr txBox="1"/>
          <p:nvPr/>
        </p:nvSpPr>
        <p:spPr>
          <a:xfrm>
            <a:off x="2190750" y="2238375"/>
            <a:ext cx="3914775" cy="523220"/>
          </a:xfrm>
          <a:prstGeom prst="rect">
            <a:avLst/>
          </a:prstGeom>
          <a:noFill/>
        </p:spPr>
        <p:txBody>
          <a:bodyPr wrap="square" rtlCol="0">
            <a:spAutoFit/>
          </a:bodyPr>
          <a:lstStyle/>
          <a:p>
            <a:r>
              <a:rPr lang="en-US" sz="2800" dirty="0"/>
              <a:t>find the conversion rate</a:t>
            </a:r>
          </a:p>
        </p:txBody>
      </p:sp>
      <p:sp>
        <p:nvSpPr>
          <p:cNvPr id="6" name="TextBox 5">
            <a:extLst>
              <a:ext uri="{FF2B5EF4-FFF2-40B4-BE49-F238E27FC236}">
                <a16:creationId xmlns:a16="http://schemas.microsoft.com/office/drawing/2014/main" id="{659A8469-5E85-6A49-3CCC-FEC7B5217F2F}"/>
              </a:ext>
            </a:extLst>
          </p:cNvPr>
          <p:cNvSpPr txBox="1"/>
          <p:nvPr/>
        </p:nvSpPr>
        <p:spPr>
          <a:xfrm>
            <a:off x="2200275" y="3352800"/>
            <a:ext cx="3914775" cy="523220"/>
          </a:xfrm>
          <a:prstGeom prst="rect">
            <a:avLst/>
          </a:prstGeom>
          <a:noFill/>
        </p:spPr>
        <p:txBody>
          <a:bodyPr wrap="square" rtlCol="0">
            <a:spAutoFit/>
          </a:bodyPr>
          <a:lstStyle/>
          <a:p>
            <a:r>
              <a:rPr lang="en-US" sz="2800" dirty="0"/>
              <a:t>write it as two fractions</a:t>
            </a:r>
          </a:p>
        </p:txBody>
      </p:sp>
      <p:sp>
        <p:nvSpPr>
          <p:cNvPr id="7" name="TextBox 6">
            <a:extLst>
              <a:ext uri="{FF2B5EF4-FFF2-40B4-BE49-F238E27FC236}">
                <a16:creationId xmlns:a16="http://schemas.microsoft.com/office/drawing/2014/main" id="{67536D12-3E35-C0E0-8196-88E03E614C01}"/>
              </a:ext>
            </a:extLst>
          </p:cNvPr>
          <p:cNvSpPr txBox="1"/>
          <p:nvPr/>
        </p:nvSpPr>
        <p:spPr>
          <a:xfrm>
            <a:off x="2209800" y="4514850"/>
            <a:ext cx="3914775" cy="954107"/>
          </a:xfrm>
          <a:prstGeom prst="rect">
            <a:avLst/>
          </a:prstGeom>
          <a:noFill/>
        </p:spPr>
        <p:txBody>
          <a:bodyPr wrap="square" rtlCol="0">
            <a:spAutoFit/>
          </a:bodyPr>
          <a:lstStyle/>
          <a:p>
            <a:r>
              <a:rPr lang="en-US" sz="2800" dirty="0"/>
              <a:t>multiply the original value by the fraction</a:t>
            </a:r>
          </a:p>
        </p:txBody>
      </p:sp>
      <p:sp>
        <p:nvSpPr>
          <p:cNvPr id="8" name="TextBox 7">
            <a:extLst>
              <a:ext uri="{FF2B5EF4-FFF2-40B4-BE49-F238E27FC236}">
                <a16:creationId xmlns:a16="http://schemas.microsoft.com/office/drawing/2014/main" id="{0DCDB366-9AF3-36C5-B653-2F26FE518D36}"/>
              </a:ext>
            </a:extLst>
          </p:cNvPr>
          <p:cNvSpPr txBox="1"/>
          <p:nvPr/>
        </p:nvSpPr>
        <p:spPr>
          <a:xfrm>
            <a:off x="9894166" y="2176820"/>
            <a:ext cx="2145434" cy="584775"/>
          </a:xfrm>
          <a:prstGeom prst="rect">
            <a:avLst/>
          </a:prstGeom>
          <a:noFill/>
        </p:spPr>
        <p:txBody>
          <a:bodyPr wrap="square" rtlCol="0">
            <a:spAutoFit/>
          </a:bodyPr>
          <a:lstStyle/>
          <a:p>
            <a:r>
              <a:rPr lang="en-US" sz="1600" dirty="0"/>
              <a:t>conversion factors are “exact” numbers</a:t>
            </a:r>
          </a:p>
        </p:txBody>
      </p:sp>
    </p:spTree>
    <p:extLst>
      <p:ext uri="{BB962C8B-B14F-4D97-AF65-F5344CB8AC3E}">
        <p14:creationId xmlns:p14="http://schemas.microsoft.com/office/powerpoint/2010/main" val="11897888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677BF-4B17-0D76-3F77-6625B2C63429}"/>
              </a:ext>
            </a:extLst>
          </p:cNvPr>
          <p:cNvSpPr>
            <a:spLocks noGrp="1"/>
          </p:cNvSpPr>
          <p:nvPr>
            <p:ph type="title"/>
          </p:nvPr>
        </p:nvSpPr>
        <p:spPr>
          <a:xfrm>
            <a:off x="267855" y="136524"/>
            <a:ext cx="11545454" cy="930275"/>
          </a:xfrm>
        </p:spPr>
        <p:txBody>
          <a:bodyPr/>
          <a:lstStyle/>
          <a:p>
            <a:r>
              <a:rPr lang="en-US" dirty="0"/>
              <a:t>Dimensional analysis is just converting things from one unit to another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FE466A8-23B4-6225-51C4-271ED6AE2DDA}"/>
                  </a:ext>
                </a:extLst>
              </p:cNvPr>
              <p:cNvSpPr>
                <a:spLocks noGrp="1"/>
              </p:cNvSpPr>
              <p:nvPr>
                <p:ph idx="1"/>
              </p:nvPr>
            </p:nvSpPr>
            <p:spPr>
              <a:xfrm>
                <a:off x="400050" y="1247775"/>
                <a:ext cx="11791950" cy="4929188"/>
              </a:xfrm>
            </p:spPr>
            <p:txBody>
              <a:bodyPr>
                <a:normAutofit/>
              </a:bodyPr>
              <a:lstStyle/>
              <a:p>
                <a:pPr marL="0" indent="0">
                  <a:buNone/>
                </a:pPr>
                <a:r>
                  <a:rPr lang="en-US" dirty="0"/>
                  <a:t>Convert $13.50 USD (US dollars) to MXN (Mexican Pesos)</a:t>
                </a:r>
              </a:p>
              <a:p>
                <a:pPr marL="0" indent="0">
                  <a:buNone/>
                </a:pPr>
                <a:endParaRPr lang="en-US" dirty="0"/>
              </a:p>
              <a:p>
                <a:pPr marL="0" indent="0">
                  <a:buNone/>
                </a:pPr>
                <a:r>
                  <a:rPr lang="en-US" dirty="0"/>
                  <a:t>Step 1:  					1.00 USD = 17.29 MXN </a:t>
                </a:r>
              </a:p>
              <a:p>
                <a:pPr marL="0" indent="0">
                  <a:buNone/>
                </a:pPr>
                <a:endParaRPr lang="en-US" dirty="0"/>
              </a:p>
              <a:p>
                <a:pPr marL="0" indent="0">
                  <a:buNone/>
                </a:pPr>
                <a:r>
                  <a:rPr lang="en-US" dirty="0"/>
                  <a:t>Step 2: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17.29 </m:t>
                        </m:r>
                        <m:r>
                          <a:rPr lang="en-US" b="0" i="1" smtClean="0">
                            <a:latin typeface="Cambria Math" panose="02040503050406030204" pitchFamily="18" charset="0"/>
                          </a:rPr>
                          <m:t>𝑀𝑋𝑁</m:t>
                        </m:r>
                      </m:num>
                      <m:den>
                        <m:r>
                          <a:rPr lang="en-US" b="0" i="1" smtClean="0">
                            <a:latin typeface="Cambria Math" panose="02040503050406030204" pitchFamily="18" charset="0"/>
                          </a:rPr>
                          <m:t>1.00 </m:t>
                        </m:r>
                        <m:r>
                          <a:rPr lang="en-US" b="0" i="1" smtClean="0">
                            <a:latin typeface="Cambria Math" panose="02040503050406030204" pitchFamily="18" charset="0"/>
                          </a:rPr>
                          <m:t>𝑈𝑆𝐷</m:t>
                        </m:r>
                      </m:den>
                    </m:f>
                  </m:oMath>
                </a14:m>
                <a:r>
                  <a:rPr lang="en-US" dirty="0"/>
                  <a:t>     or    </a:t>
                </a:r>
                <a14:m>
                  <m:oMath xmlns:m="http://schemas.openxmlformats.org/officeDocument/2006/math">
                    <m:f>
                      <m:fPr>
                        <m:ctrlPr>
                          <a:rPr lang="en-US" i="1">
                            <a:latin typeface="Cambria Math" panose="02040503050406030204" pitchFamily="18" charset="0"/>
                          </a:rPr>
                        </m:ctrlPr>
                      </m:fPr>
                      <m:num>
                        <m:r>
                          <a:rPr lang="en-US" b="0" i="1" smtClean="0">
                            <a:latin typeface="Cambria Math" panose="02040503050406030204" pitchFamily="18" charset="0"/>
                          </a:rPr>
                          <m:t>1.00 </m:t>
                        </m:r>
                        <m:r>
                          <a:rPr lang="en-US" b="0" i="1" smtClean="0">
                            <a:latin typeface="Cambria Math" panose="02040503050406030204" pitchFamily="18" charset="0"/>
                          </a:rPr>
                          <m:t>𝑈𝑆𝐷</m:t>
                        </m:r>
                      </m:num>
                      <m:den>
                        <m:r>
                          <a:rPr lang="en-US" b="0" i="1" smtClean="0">
                            <a:latin typeface="Cambria Math" panose="02040503050406030204" pitchFamily="18" charset="0"/>
                          </a:rPr>
                          <m:t>17.29 </m:t>
                        </m:r>
                        <m:r>
                          <a:rPr lang="en-US" b="0" i="1" smtClean="0">
                            <a:latin typeface="Cambria Math" panose="02040503050406030204" pitchFamily="18" charset="0"/>
                          </a:rPr>
                          <m:t>𝑀𝑋𝑁</m:t>
                        </m:r>
                      </m:den>
                    </m:f>
                  </m:oMath>
                </a14:m>
                <a:endParaRPr lang="en-US" dirty="0"/>
              </a:p>
              <a:p>
                <a:pPr marL="0" indent="0">
                  <a:buNone/>
                </a:pPr>
                <a:endParaRPr lang="en-US" dirty="0"/>
              </a:p>
              <a:p>
                <a:pPr marL="0" indent="0">
                  <a:buNone/>
                </a:pPr>
                <a:r>
                  <a:rPr lang="en-US" dirty="0"/>
                  <a:t>Step 3: 					</a:t>
                </a:r>
                <a14:m>
                  <m:oMath xmlns:m="http://schemas.openxmlformats.org/officeDocument/2006/math">
                    <m:r>
                      <a:rPr lang="en-US" b="0" i="1" smtClean="0">
                        <a:latin typeface="Cambria Math" panose="02040503050406030204" pitchFamily="18" charset="0"/>
                      </a:rPr>
                      <m:t>13.50 </m:t>
                    </m:r>
                    <m:r>
                      <a:rPr lang="en-US" b="0" i="1" smtClean="0">
                        <a:latin typeface="Cambria Math" panose="02040503050406030204" pitchFamily="18" charset="0"/>
                      </a:rPr>
                      <m:t>𝑈𝑆𝐷</m:t>
                    </m:r>
                    <m:r>
                      <a:rPr lang="en-US" b="0" i="1" smtClean="0">
                        <a:latin typeface="Cambria Math" panose="02040503050406030204" pitchFamily="18" charset="0"/>
                      </a:rPr>
                      <m:t> </m:t>
                    </m:r>
                    <m:r>
                      <a:rPr lang="en-US" b="0" i="1" smtClean="0">
                        <a:latin typeface="Cambria Math" panose="02040503050406030204" pitchFamily="18" charset="0"/>
                      </a:rPr>
                      <m:t>𝑥</m:t>
                    </m:r>
                    <m:f>
                      <m:fPr>
                        <m:ctrlPr>
                          <a:rPr lang="en-US" b="0" i="1" smtClean="0">
                            <a:latin typeface="Cambria Math" panose="02040503050406030204" pitchFamily="18" charset="0"/>
                          </a:rPr>
                        </m:ctrlPr>
                      </m:fPr>
                      <m:num>
                        <m:r>
                          <a:rPr lang="en-US" b="0" i="1" smtClean="0">
                            <a:latin typeface="Cambria Math" panose="02040503050406030204" pitchFamily="18" charset="0"/>
                          </a:rPr>
                          <m:t>17.29 </m:t>
                        </m:r>
                        <m:r>
                          <a:rPr lang="en-US" b="0" i="1" smtClean="0">
                            <a:latin typeface="Cambria Math" panose="02040503050406030204" pitchFamily="18" charset="0"/>
                          </a:rPr>
                          <m:t>𝑀𝑋𝑁</m:t>
                        </m:r>
                      </m:num>
                      <m:den>
                        <m:r>
                          <a:rPr lang="en-US" b="0" i="1" smtClean="0">
                            <a:latin typeface="Cambria Math" panose="02040503050406030204" pitchFamily="18" charset="0"/>
                          </a:rPr>
                          <m:t>1.00 </m:t>
                        </m:r>
                        <m:r>
                          <a:rPr lang="en-US" b="0" i="1" smtClean="0">
                            <a:latin typeface="Cambria Math" panose="02040503050406030204" pitchFamily="18" charset="0"/>
                          </a:rPr>
                          <m:t>𝑈𝑆𝐷</m:t>
                        </m:r>
                      </m:den>
                    </m:f>
                    <m:r>
                      <a:rPr lang="en-US" b="0" i="1" smtClean="0">
                        <a:latin typeface="Cambria Math" panose="02040503050406030204" pitchFamily="18" charset="0"/>
                      </a:rPr>
                      <m:t>=233.415 </m:t>
                    </m:r>
                    <m:r>
                      <a:rPr lang="en-US" b="0" i="1" smtClean="0">
                        <a:latin typeface="Cambria Math" panose="02040503050406030204" pitchFamily="18" charset="0"/>
                      </a:rPr>
                      <m:t>𝑀𝑋𝑁</m:t>
                    </m:r>
                  </m:oMath>
                </a14:m>
                <a:endParaRPr lang="en-US" b="0" dirty="0"/>
              </a:p>
              <a:p>
                <a:pPr marL="0" indent="0">
                  <a:buNone/>
                </a:pPr>
                <a:r>
                  <a:rPr lang="en-US" dirty="0"/>
                  <a:t>					</a:t>
                </a:r>
              </a:p>
              <a:p>
                <a:pPr marL="0" indent="0">
                  <a:buNone/>
                </a:pPr>
                <a:r>
                  <a:rPr lang="en-US" dirty="0"/>
                  <a:t>Answer:					233.415 MXN  --&gt; 233.4 MXN (</a:t>
                </a:r>
                <a:r>
                  <a:rPr lang="en-US" dirty="0" err="1"/>
                  <a:t>sigfigs</a:t>
                </a:r>
                <a:r>
                  <a:rPr lang="en-US" dirty="0"/>
                  <a:t>)</a:t>
                </a:r>
              </a:p>
            </p:txBody>
          </p:sp>
        </mc:Choice>
        <mc:Fallback xmlns="">
          <p:sp>
            <p:nvSpPr>
              <p:cNvPr id="3" name="Content Placeholder 2">
                <a:extLst>
                  <a:ext uri="{FF2B5EF4-FFF2-40B4-BE49-F238E27FC236}">
                    <a16:creationId xmlns:a16="http://schemas.microsoft.com/office/drawing/2014/main" id="{4FE466A8-23B4-6225-51C4-271ED6AE2DDA}"/>
                  </a:ext>
                </a:extLst>
              </p:cNvPr>
              <p:cNvSpPr>
                <a:spLocks noGrp="1" noRot="1" noChangeAspect="1" noMove="1" noResize="1" noEditPoints="1" noAdjustHandles="1" noChangeArrowheads="1" noChangeShapeType="1" noTextEdit="1"/>
              </p:cNvSpPr>
              <p:nvPr>
                <p:ph idx="1"/>
              </p:nvPr>
            </p:nvSpPr>
            <p:spPr>
              <a:xfrm>
                <a:off x="400050" y="1247775"/>
                <a:ext cx="11791950" cy="4929188"/>
              </a:xfrm>
              <a:blipFill>
                <a:blip r:embed="rId2"/>
                <a:stretch>
                  <a:fillRect l="-1086" t="-2228" b="-2723"/>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449358CD-7FE8-5F5A-CA21-E775F27C1227}"/>
              </a:ext>
            </a:extLst>
          </p:cNvPr>
          <p:cNvSpPr txBox="1"/>
          <p:nvPr/>
        </p:nvSpPr>
        <p:spPr>
          <a:xfrm>
            <a:off x="1943100" y="2238375"/>
            <a:ext cx="3914775" cy="523220"/>
          </a:xfrm>
          <a:prstGeom prst="rect">
            <a:avLst/>
          </a:prstGeom>
          <a:noFill/>
        </p:spPr>
        <p:txBody>
          <a:bodyPr wrap="square" rtlCol="0">
            <a:spAutoFit/>
          </a:bodyPr>
          <a:lstStyle/>
          <a:p>
            <a:r>
              <a:rPr lang="en-US" sz="2800" dirty="0"/>
              <a:t>find the conversion rate</a:t>
            </a:r>
          </a:p>
        </p:txBody>
      </p:sp>
      <p:sp>
        <p:nvSpPr>
          <p:cNvPr id="6" name="TextBox 5">
            <a:extLst>
              <a:ext uri="{FF2B5EF4-FFF2-40B4-BE49-F238E27FC236}">
                <a16:creationId xmlns:a16="http://schemas.microsoft.com/office/drawing/2014/main" id="{659A8469-5E85-6A49-3CCC-FEC7B5217F2F}"/>
              </a:ext>
            </a:extLst>
          </p:cNvPr>
          <p:cNvSpPr txBox="1"/>
          <p:nvPr/>
        </p:nvSpPr>
        <p:spPr>
          <a:xfrm>
            <a:off x="1952625" y="3352800"/>
            <a:ext cx="3914775" cy="523220"/>
          </a:xfrm>
          <a:prstGeom prst="rect">
            <a:avLst/>
          </a:prstGeom>
          <a:noFill/>
        </p:spPr>
        <p:txBody>
          <a:bodyPr wrap="square" rtlCol="0">
            <a:spAutoFit/>
          </a:bodyPr>
          <a:lstStyle/>
          <a:p>
            <a:r>
              <a:rPr lang="en-US" sz="2800" dirty="0"/>
              <a:t>write it as two fractions</a:t>
            </a:r>
          </a:p>
        </p:txBody>
      </p:sp>
      <p:sp>
        <p:nvSpPr>
          <p:cNvPr id="7" name="TextBox 6">
            <a:extLst>
              <a:ext uri="{FF2B5EF4-FFF2-40B4-BE49-F238E27FC236}">
                <a16:creationId xmlns:a16="http://schemas.microsoft.com/office/drawing/2014/main" id="{67536D12-3E35-C0E0-8196-88E03E614C01}"/>
              </a:ext>
            </a:extLst>
          </p:cNvPr>
          <p:cNvSpPr txBox="1"/>
          <p:nvPr/>
        </p:nvSpPr>
        <p:spPr>
          <a:xfrm>
            <a:off x="1962150" y="4514850"/>
            <a:ext cx="3914775" cy="954107"/>
          </a:xfrm>
          <a:prstGeom prst="rect">
            <a:avLst/>
          </a:prstGeom>
          <a:noFill/>
        </p:spPr>
        <p:txBody>
          <a:bodyPr wrap="square" rtlCol="0">
            <a:spAutoFit/>
          </a:bodyPr>
          <a:lstStyle/>
          <a:p>
            <a:r>
              <a:rPr lang="en-US" sz="2800" dirty="0"/>
              <a:t>multiply the original value by the fraction</a:t>
            </a:r>
          </a:p>
        </p:txBody>
      </p:sp>
      <p:sp>
        <p:nvSpPr>
          <p:cNvPr id="4" name="TextBox 3">
            <a:extLst>
              <a:ext uri="{FF2B5EF4-FFF2-40B4-BE49-F238E27FC236}">
                <a16:creationId xmlns:a16="http://schemas.microsoft.com/office/drawing/2014/main" id="{DFD79029-983F-35C0-AE99-4F5A0DB72DDD}"/>
              </a:ext>
            </a:extLst>
          </p:cNvPr>
          <p:cNvSpPr txBox="1"/>
          <p:nvPr/>
        </p:nvSpPr>
        <p:spPr>
          <a:xfrm>
            <a:off x="9646516" y="2166640"/>
            <a:ext cx="2145434" cy="584775"/>
          </a:xfrm>
          <a:prstGeom prst="rect">
            <a:avLst/>
          </a:prstGeom>
          <a:noFill/>
        </p:spPr>
        <p:txBody>
          <a:bodyPr wrap="square" rtlCol="0">
            <a:spAutoFit/>
          </a:bodyPr>
          <a:lstStyle/>
          <a:p>
            <a:r>
              <a:rPr lang="en-US" sz="1600" dirty="0"/>
              <a:t>conversion factors are “exact” numbers</a:t>
            </a:r>
          </a:p>
        </p:txBody>
      </p:sp>
      <p:sp>
        <p:nvSpPr>
          <p:cNvPr id="8" name="Rectangle 7">
            <a:extLst>
              <a:ext uri="{FF2B5EF4-FFF2-40B4-BE49-F238E27FC236}">
                <a16:creationId xmlns:a16="http://schemas.microsoft.com/office/drawing/2014/main" id="{4D676D46-BE87-E67A-8B53-BB63B977252B}"/>
              </a:ext>
            </a:extLst>
          </p:cNvPr>
          <p:cNvSpPr/>
          <p:nvPr/>
        </p:nvSpPr>
        <p:spPr>
          <a:xfrm>
            <a:off x="8648700" y="4376737"/>
            <a:ext cx="619125" cy="43815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939F377-2D07-A630-FD90-9F07D0BD3F9F}"/>
              </a:ext>
            </a:extLst>
          </p:cNvPr>
          <p:cNvCxnSpPr/>
          <p:nvPr/>
        </p:nvCxnSpPr>
        <p:spPr>
          <a:xfrm flipV="1">
            <a:off x="6838950" y="4514850"/>
            <a:ext cx="723900" cy="600075"/>
          </a:xfrm>
          <a:prstGeom prst="line">
            <a:avLst/>
          </a:prstGeom>
          <a:ln w="254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A06CA4AF-F6FA-D772-990C-1DF38FD87A22}"/>
              </a:ext>
            </a:extLst>
          </p:cNvPr>
          <p:cNvCxnSpPr>
            <a:cxnSpLocks/>
          </p:cNvCxnSpPr>
          <p:nvPr/>
        </p:nvCxnSpPr>
        <p:spPr>
          <a:xfrm flipV="1">
            <a:off x="8532018" y="4753376"/>
            <a:ext cx="585788" cy="477053"/>
          </a:xfrm>
          <a:prstGeom prst="line">
            <a:avLst/>
          </a:prstGeom>
          <a:ln w="25400">
            <a:solidFill>
              <a:srgbClr val="FF0000"/>
            </a:solidFill>
          </a:ln>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0F5393B9-C4EC-187C-B6B6-B5C574006C2C}"/>
              </a:ext>
            </a:extLst>
          </p:cNvPr>
          <p:cNvSpPr/>
          <p:nvPr/>
        </p:nvSpPr>
        <p:spPr>
          <a:xfrm>
            <a:off x="11029950" y="4564079"/>
            <a:ext cx="859631" cy="43815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65663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677BF-4B17-0D76-3F77-6625B2C63429}"/>
              </a:ext>
            </a:extLst>
          </p:cNvPr>
          <p:cNvSpPr>
            <a:spLocks noGrp="1"/>
          </p:cNvSpPr>
          <p:nvPr>
            <p:ph type="title"/>
          </p:nvPr>
        </p:nvSpPr>
        <p:spPr>
          <a:xfrm>
            <a:off x="267855" y="136524"/>
            <a:ext cx="11545454" cy="930275"/>
          </a:xfrm>
        </p:spPr>
        <p:txBody>
          <a:bodyPr/>
          <a:lstStyle/>
          <a:p>
            <a:r>
              <a:rPr lang="en-US" dirty="0"/>
              <a:t>Dimensional analysis is just converting things from one unit to another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FE466A8-23B4-6225-51C4-271ED6AE2DDA}"/>
                  </a:ext>
                </a:extLst>
              </p:cNvPr>
              <p:cNvSpPr>
                <a:spLocks noGrp="1"/>
              </p:cNvSpPr>
              <p:nvPr>
                <p:ph idx="1"/>
              </p:nvPr>
            </p:nvSpPr>
            <p:spPr>
              <a:xfrm>
                <a:off x="400050" y="1247775"/>
                <a:ext cx="11791950" cy="4929188"/>
              </a:xfrm>
            </p:spPr>
            <p:txBody>
              <a:bodyPr>
                <a:normAutofit/>
              </a:bodyPr>
              <a:lstStyle/>
              <a:p>
                <a:pPr marL="0" indent="0">
                  <a:buNone/>
                </a:pPr>
                <a:r>
                  <a:rPr lang="en-US" dirty="0"/>
                  <a:t>Convert 150.00 MXN (Mexican Pesos) to USD (US dollars) </a:t>
                </a:r>
              </a:p>
              <a:p>
                <a:pPr marL="0" indent="0">
                  <a:buNone/>
                </a:pPr>
                <a:endParaRPr lang="en-US" dirty="0"/>
              </a:p>
              <a:p>
                <a:pPr marL="0" indent="0">
                  <a:buNone/>
                </a:pPr>
                <a:r>
                  <a:rPr lang="en-US" dirty="0"/>
                  <a:t>Step 1:  					1.00 USD = 17.29 MXN </a:t>
                </a:r>
              </a:p>
              <a:p>
                <a:pPr marL="0" indent="0">
                  <a:buNone/>
                </a:pPr>
                <a:endParaRPr lang="en-US" dirty="0"/>
              </a:p>
              <a:p>
                <a:pPr marL="0" indent="0">
                  <a:buNone/>
                </a:pPr>
                <a:r>
                  <a:rPr lang="en-US" dirty="0"/>
                  <a:t>Step 2: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17.29 </m:t>
                        </m:r>
                        <m:r>
                          <a:rPr lang="en-US" b="0" i="1" smtClean="0">
                            <a:latin typeface="Cambria Math" panose="02040503050406030204" pitchFamily="18" charset="0"/>
                          </a:rPr>
                          <m:t>𝑀𝑋𝑁</m:t>
                        </m:r>
                      </m:num>
                      <m:den>
                        <m:r>
                          <a:rPr lang="en-US" b="0" i="1" smtClean="0">
                            <a:latin typeface="Cambria Math" panose="02040503050406030204" pitchFamily="18" charset="0"/>
                          </a:rPr>
                          <m:t>1.00 </m:t>
                        </m:r>
                        <m:r>
                          <a:rPr lang="en-US" b="0" i="1" smtClean="0">
                            <a:latin typeface="Cambria Math" panose="02040503050406030204" pitchFamily="18" charset="0"/>
                          </a:rPr>
                          <m:t>𝑈𝑆𝐷</m:t>
                        </m:r>
                      </m:den>
                    </m:f>
                  </m:oMath>
                </a14:m>
                <a:r>
                  <a:rPr lang="en-US" dirty="0"/>
                  <a:t>     or    </a:t>
                </a:r>
                <a14:m>
                  <m:oMath xmlns:m="http://schemas.openxmlformats.org/officeDocument/2006/math">
                    <m:f>
                      <m:fPr>
                        <m:ctrlPr>
                          <a:rPr lang="en-US" i="1">
                            <a:latin typeface="Cambria Math" panose="02040503050406030204" pitchFamily="18" charset="0"/>
                          </a:rPr>
                        </m:ctrlPr>
                      </m:fPr>
                      <m:num>
                        <m:r>
                          <a:rPr lang="en-US" b="0" i="1" smtClean="0">
                            <a:latin typeface="Cambria Math" panose="02040503050406030204" pitchFamily="18" charset="0"/>
                          </a:rPr>
                          <m:t>1.00 </m:t>
                        </m:r>
                        <m:r>
                          <a:rPr lang="en-US" b="0" i="1" smtClean="0">
                            <a:latin typeface="Cambria Math" panose="02040503050406030204" pitchFamily="18" charset="0"/>
                          </a:rPr>
                          <m:t>𝑈𝑆𝐷</m:t>
                        </m:r>
                      </m:num>
                      <m:den>
                        <m:r>
                          <a:rPr lang="en-US" b="0" i="1" smtClean="0">
                            <a:latin typeface="Cambria Math" panose="02040503050406030204" pitchFamily="18" charset="0"/>
                          </a:rPr>
                          <m:t>17.29 </m:t>
                        </m:r>
                        <m:r>
                          <a:rPr lang="en-US" b="0" i="1" smtClean="0">
                            <a:latin typeface="Cambria Math" panose="02040503050406030204" pitchFamily="18" charset="0"/>
                          </a:rPr>
                          <m:t>𝑀𝑋𝑁</m:t>
                        </m:r>
                      </m:den>
                    </m:f>
                  </m:oMath>
                </a14:m>
                <a:endParaRPr lang="en-US" dirty="0"/>
              </a:p>
              <a:p>
                <a:pPr marL="0" indent="0">
                  <a:buNone/>
                </a:pPr>
                <a:endParaRPr lang="en-US" dirty="0"/>
              </a:p>
              <a:p>
                <a:pPr marL="0" indent="0">
                  <a:buNone/>
                </a:pPr>
                <a:r>
                  <a:rPr lang="en-US" dirty="0"/>
                  <a:t>Step 3: 					</a:t>
                </a:r>
                <a14:m>
                  <m:oMath xmlns:m="http://schemas.openxmlformats.org/officeDocument/2006/math">
                    <m:r>
                      <a:rPr lang="en-US" sz="2400" b="0" i="1" smtClean="0">
                        <a:latin typeface="Cambria Math" panose="02040503050406030204" pitchFamily="18" charset="0"/>
                      </a:rPr>
                      <m:t>150.00 </m:t>
                    </m:r>
                    <m:r>
                      <a:rPr lang="en-US" sz="2400" b="0" i="1" smtClean="0">
                        <a:latin typeface="Cambria Math" panose="02040503050406030204" pitchFamily="18" charset="0"/>
                      </a:rPr>
                      <m:t>𝑀𝑋𝑁</m:t>
                    </m:r>
                    <m:r>
                      <a:rPr lang="en-US" sz="2400" b="0" i="1" smtClean="0">
                        <a:latin typeface="Cambria Math" panose="02040503050406030204" pitchFamily="18" charset="0"/>
                      </a:rPr>
                      <m:t> </m:t>
                    </m:r>
                    <m:r>
                      <a:rPr lang="en-US" sz="2400" b="0" i="1" smtClean="0">
                        <a:latin typeface="Cambria Math" panose="02040503050406030204" pitchFamily="18" charset="0"/>
                      </a:rPr>
                      <m:t>𝑥</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1.00 </m:t>
                        </m:r>
                        <m:r>
                          <a:rPr lang="en-US" sz="2400" b="0" i="1" smtClean="0">
                            <a:latin typeface="Cambria Math" panose="02040503050406030204" pitchFamily="18" charset="0"/>
                          </a:rPr>
                          <m:t>𝑈𝑆𝐷</m:t>
                        </m:r>
                      </m:num>
                      <m:den>
                        <m:r>
                          <a:rPr lang="en-US" sz="2400" b="0" i="1" smtClean="0">
                            <a:latin typeface="Cambria Math" panose="02040503050406030204" pitchFamily="18" charset="0"/>
                          </a:rPr>
                          <m:t>17.29 </m:t>
                        </m:r>
                        <m:r>
                          <a:rPr lang="en-US" sz="2400" b="0" i="1" smtClean="0">
                            <a:latin typeface="Cambria Math" panose="02040503050406030204" pitchFamily="18" charset="0"/>
                          </a:rPr>
                          <m:t>𝑀𝑋𝑁</m:t>
                        </m:r>
                      </m:den>
                    </m:f>
                    <m:r>
                      <a:rPr lang="en-US" sz="2400" b="0" i="1" smtClean="0">
                        <a:latin typeface="Cambria Math" panose="02040503050406030204" pitchFamily="18" charset="0"/>
                      </a:rPr>
                      <m:t>=8.67553 </m:t>
                    </m:r>
                    <m:r>
                      <a:rPr lang="en-US" sz="2400" b="0" i="1" smtClean="0">
                        <a:latin typeface="Cambria Math" panose="02040503050406030204" pitchFamily="18" charset="0"/>
                      </a:rPr>
                      <m:t>𝑈𝑆𝐷</m:t>
                    </m:r>
                  </m:oMath>
                </a14:m>
                <a:endParaRPr lang="en-US" sz="2400" b="0" dirty="0"/>
              </a:p>
              <a:p>
                <a:pPr marL="0" indent="0">
                  <a:buNone/>
                </a:pPr>
                <a:r>
                  <a:rPr lang="en-US" dirty="0"/>
                  <a:t>					</a:t>
                </a:r>
              </a:p>
              <a:p>
                <a:pPr marL="0" indent="0">
                  <a:buNone/>
                </a:pPr>
                <a:r>
                  <a:rPr lang="en-US" dirty="0"/>
                  <a:t>Answer:					8.67553 USD  --&gt; 8.6755 USD (</a:t>
                </a:r>
                <a:r>
                  <a:rPr lang="en-US" dirty="0" err="1"/>
                  <a:t>sigfigs</a:t>
                </a:r>
                <a:r>
                  <a:rPr lang="en-US" dirty="0"/>
                  <a:t>)</a:t>
                </a:r>
              </a:p>
            </p:txBody>
          </p:sp>
        </mc:Choice>
        <mc:Fallback xmlns="">
          <p:sp>
            <p:nvSpPr>
              <p:cNvPr id="3" name="Content Placeholder 2">
                <a:extLst>
                  <a:ext uri="{FF2B5EF4-FFF2-40B4-BE49-F238E27FC236}">
                    <a16:creationId xmlns:a16="http://schemas.microsoft.com/office/drawing/2014/main" id="{4FE466A8-23B4-6225-51C4-271ED6AE2DDA}"/>
                  </a:ext>
                </a:extLst>
              </p:cNvPr>
              <p:cNvSpPr>
                <a:spLocks noGrp="1" noRot="1" noChangeAspect="1" noMove="1" noResize="1" noEditPoints="1" noAdjustHandles="1" noChangeArrowheads="1" noChangeShapeType="1" noTextEdit="1"/>
              </p:cNvSpPr>
              <p:nvPr>
                <p:ph idx="1"/>
              </p:nvPr>
            </p:nvSpPr>
            <p:spPr>
              <a:xfrm>
                <a:off x="400050" y="1247775"/>
                <a:ext cx="11791950" cy="4929188"/>
              </a:xfrm>
              <a:blipFill>
                <a:blip r:embed="rId2"/>
                <a:stretch>
                  <a:fillRect l="-1086" t="-2228" b="-1238"/>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449358CD-7FE8-5F5A-CA21-E775F27C1227}"/>
              </a:ext>
            </a:extLst>
          </p:cNvPr>
          <p:cNvSpPr txBox="1"/>
          <p:nvPr/>
        </p:nvSpPr>
        <p:spPr>
          <a:xfrm>
            <a:off x="1943100" y="2238375"/>
            <a:ext cx="3914775" cy="523220"/>
          </a:xfrm>
          <a:prstGeom prst="rect">
            <a:avLst/>
          </a:prstGeom>
          <a:noFill/>
        </p:spPr>
        <p:txBody>
          <a:bodyPr wrap="square" rtlCol="0">
            <a:spAutoFit/>
          </a:bodyPr>
          <a:lstStyle/>
          <a:p>
            <a:r>
              <a:rPr lang="en-US" sz="2800" dirty="0"/>
              <a:t>find the conversion rate</a:t>
            </a:r>
          </a:p>
        </p:txBody>
      </p:sp>
      <p:sp>
        <p:nvSpPr>
          <p:cNvPr id="6" name="TextBox 5">
            <a:extLst>
              <a:ext uri="{FF2B5EF4-FFF2-40B4-BE49-F238E27FC236}">
                <a16:creationId xmlns:a16="http://schemas.microsoft.com/office/drawing/2014/main" id="{659A8469-5E85-6A49-3CCC-FEC7B5217F2F}"/>
              </a:ext>
            </a:extLst>
          </p:cNvPr>
          <p:cNvSpPr txBox="1"/>
          <p:nvPr/>
        </p:nvSpPr>
        <p:spPr>
          <a:xfrm>
            <a:off x="1952625" y="3352800"/>
            <a:ext cx="3914775" cy="523220"/>
          </a:xfrm>
          <a:prstGeom prst="rect">
            <a:avLst/>
          </a:prstGeom>
          <a:noFill/>
        </p:spPr>
        <p:txBody>
          <a:bodyPr wrap="square" rtlCol="0">
            <a:spAutoFit/>
          </a:bodyPr>
          <a:lstStyle/>
          <a:p>
            <a:r>
              <a:rPr lang="en-US" sz="2800" dirty="0"/>
              <a:t>write it as two fractions</a:t>
            </a:r>
          </a:p>
        </p:txBody>
      </p:sp>
      <p:sp>
        <p:nvSpPr>
          <p:cNvPr id="7" name="TextBox 6">
            <a:extLst>
              <a:ext uri="{FF2B5EF4-FFF2-40B4-BE49-F238E27FC236}">
                <a16:creationId xmlns:a16="http://schemas.microsoft.com/office/drawing/2014/main" id="{67536D12-3E35-C0E0-8196-88E03E614C01}"/>
              </a:ext>
            </a:extLst>
          </p:cNvPr>
          <p:cNvSpPr txBox="1"/>
          <p:nvPr/>
        </p:nvSpPr>
        <p:spPr>
          <a:xfrm>
            <a:off x="1962150" y="4514850"/>
            <a:ext cx="3914775" cy="954107"/>
          </a:xfrm>
          <a:prstGeom prst="rect">
            <a:avLst/>
          </a:prstGeom>
          <a:noFill/>
        </p:spPr>
        <p:txBody>
          <a:bodyPr wrap="square" rtlCol="0">
            <a:spAutoFit/>
          </a:bodyPr>
          <a:lstStyle/>
          <a:p>
            <a:r>
              <a:rPr lang="en-US" sz="2800" dirty="0"/>
              <a:t>multiply the original value by the fraction</a:t>
            </a:r>
          </a:p>
        </p:txBody>
      </p:sp>
      <p:sp>
        <p:nvSpPr>
          <p:cNvPr id="4" name="TextBox 3">
            <a:extLst>
              <a:ext uri="{FF2B5EF4-FFF2-40B4-BE49-F238E27FC236}">
                <a16:creationId xmlns:a16="http://schemas.microsoft.com/office/drawing/2014/main" id="{DFD79029-983F-35C0-AE99-4F5A0DB72DDD}"/>
              </a:ext>
            </a:extLst>
          </p:cNvPr>
          <p:cNvSpPr txBox="1"/>
          <p:nvPr/>
        </p:nvSpPr>
        <p:spPr>
          <a:xfrm>
            <a:off x="9646516" y="2166640"/>
            <a:ext cx="2145434" cy="584775"/>
          </a:xfrm>
          <a:prstGeom prst="rect">
            <a:avLst/>
          </a:prstGeom>
          <a:noFill/>
        </p:spPr>
        <p:txBody>
          <a:bodyPr wrap="square" rtlCol="0">
            <a:spAutoFit/>
          </a:bodyPr>
          <a:lstStyle/>
          <a:p>
            <a:r>
              <a:rPr lang="en-US" sz="1600" dirty="0"/>
              <a:t>conversion factors are “exact” numbers</a:t>
            </a:r>
          </a:p>
        </p:txBody>
      </p:sp>
      <p:sp>
        <p:nvSpPr>
          <p:cNvPr id="8" name="Rectangle 7">
            <a:extLst>
              <a:ext uri="{FF2B5EF4-FFF2-40B4-BE49-F238E27FC236}">
                <a16:creationId xmlns:a16="http://schemas.microsoft.com/office/drawing/2014/main" id="{4D676D46-BE87-E67A-8B53-BB63B977252B}"/>
              </a:ext>
            </a:extLst>
          </p:cNvPr>
          <p:cNvSpPr/>
          <p:nvPr/>
        </p:nvSpPr>
        <p:spPr>
          <a:xfrm>
            <a:off x="8478440" y="4315226"/>
            <a:ext cx="619125" cy="43815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939F377-2D07-A630-FD90-9F07D0BD3F9F}"/>
              </a:ext>
            </a:extLst>
          </p:cNvPr>
          <p:cNvCxnSpPr/>
          <p:nvPr/>
        </p:nvCxnSpPr>
        <p:spPr>
          <a:xfrm flipV="1">
            <a:off x="6877050" y="4514850"/>
            <a:ext cx="723900" cy="600075"/>
          </a:xfrm>
          <a:prstGeom prst="line">
            <a:avLst/>
          </a:prstGeom>
          <a:ln w="254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A06CA4AF-F6FA-D772-990C-1DF38FD87A22}"/>
              </a:ext>
            </a:extLst>
          </p:cNvPr>
          <p:cNvCxnSpPr>
            <a:cxnSpLocks/>
          </p:cNvCxnSpPr>
          <p:nvPr/>
        </p:nvCxnSpPr>
        <p:spPr>
          <a:xfrm flipV="1">
            <a:off x="8417718" y="4753376"/>
            <a:ext cx="585788" cy="477053"/>
          </a:xfrm>
          <a:prstGeom prst="line">
            <a:avLst/>
          </a:prstGeom>
          <a:ln w="25400">
            <a:solidFill>
              <a:srgbClr val="FF0000"/>
            </a:solidFill>
          </a:ln>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0F5393B9-C4EC-187C-B6B6-B5C574006C2C}"/>
              </a:ext>
            </a:extLst>
          </p:cNvPr>
          <p:cNvSpPr/>
          <p:nvPr/>
        </p:nvSpPr>
        <p:spPr>
          <a:xfrm>
            <a:off x="10534650" y="4514850"/>
            <a:ext cx="859631" cy="43815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3529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2983E-231B-3A34-6976-A0768D9EECFE}"/>
              </a:ext>
            </a:extLst>
          </p:cNvPr>
          <p:cNvSpPr>
            <a:spLocks noGrp="1"/>
          </p:cNvSpPr>
          <p:nvPr>
            <p:ph type="title"/>
          </p:nvPr>
        </p:nvSpPr>
        <p:spPr/>
        <p:txBody>
          <a:bodyPr/>
          <a:lstStyle/>
          <a:p>
            <a:r>
              <a:rPr lang="en-US" dirty="0"/>
              <a:t>Step 1: Find the conversion rate (or factor)</a:t>
            </a:r>
          </a:p>
        </p:txBody>
      </p:sp>
      <p:pic>
        <p:nvPicPr>
          <p:cNvPr id="10" name="Content Placeholder 9">
            <a:extLst>
              <a:ext uri="{FF2B5EF4-FFF2-40B4-BE49-F238E27FC236}">
                <a16:creationId xmlns:a16="http://schemas.microsoft.com/office/drawing/2014/main" id="{D8B61A65-2A9A-10D8-8199-5FB4CBEC1E1A}"/>
              </a:ext>
            </a:extLst>
          </p:cNvPr>
          <p:cNvPicPr>
            <a:picLocks noGrp="1" noChangeAspect="1"/>
          </p:cNvPicPr>
          <p:nvPr>
            <p:ph idx="1"/>
          </p:nvPr>
        </p:nvPicPr>
        <p:blipFill>
          <a:blip r:embed="rId2"/>
          <a:stretch>
            <a:fillRect/>
          </a:stretch>
        </p:blipFill>
        <p:spPr>
          <a:xfrm>
            <a:off x="2290201" y="2100843"/>
            <a:ext cx="7973538" cy="3057952"/>
          </a:xfrm>
        </p:spPr>
      </p:pic>
      <p:sp>
        <p:nvSpPr>
          <p:cNvPr id="6" name="TextBox 5">
            <a:extLst>
              <a:ext uri="{FF2B5EF4-FFF2-40B4-BE49-F238E27FC236}">
                <a16:creationId xmlns:a16="http://schemas.microsoft.com/office/drawing/2014/main" id="{02A5107B-15A6-75C8-8214-E583A98AECB2}"/>
              </a:ext>
            </a:extLst>
          </p:cNvPr>
          <p:cNvSpPr txBox="1"/>
          <p:nvPr/>
        </p:nvSpPr>
        <p:spPr>
          <a:xfrm>
            <a:off x="176059" y="6460921"/>
            <a:ext cx="1578958" cy="276999"/>
          </a:xfrm>
          <a:prstGeom prst="rect">
            <a:avLst/>
          </a:prstGeom>
          <a:noFill/>
        </p:spPr>
        <p:txBody>
          <a:bodyPr wrap="square" rtlCol="0">
            <a:spAutoFit/>
          </a:bodyPr>
          <a:lstStyle/>
          <a:p>
            <a:r>
              <a:rPr lang="en-US" sz="1200" dirty="0"/>
              <a:t>Chapter 1.6</a:t>
            </a:r>
          </a:p>
        </p:txBody>
      </p:sp>
      <p:pic>
        <p:nvPicPr>
          <p:cNvPr id="8" name="Picture 7">
            <a:extLst>
              <a:ext uri="{FF2B5EF4-FFF2-40B4-BE49-F238E27FC236}">
                <a16:creationId xmlns:a16="http://schemas.microsoft.com/office/drawing/2014/main" id="{D2071882-9362-C1CB-BB7B-14D01420EAA9}"/>
              </a:ext>
            </a:extLst>
          </p:cNvPr>
          <p:cNvPicPr>
            <a:picLocks noChangeAspect="1"/>
          </p:cNvPicPr>
          <p:nvPr/>
        </p:nvPicPr>
        <p:blipFill>
          <a:blip r:embed="rId3"/>
          <a:stretch>
            <a:fillRect/>
          </a:stretch>
        </p:blipFill>
        <p:spPr>
          <a:xfrm>
            <a:off x="2290201" y="1003429"/>
            <a:ext cx="8049748" cy="1076475"/>
          </a:xfrm>
          <a:prstGeom prst="rect">
            <a:avLst/>
          </a:prstGeom>
        </p:spPr>
      </p:pic>
      <p:sp>
        <p:nvSpPr>
          <p:cNvPr id="11" name="TextBox 10">
            <a:extLst>
              <a:ext uri="{FF2B5EF4-FFF2-40B4-BE49-F238E27FC236}">
                <a16:creationId xmlns:a16="http://schemas.microsoft.com/office/drawing/2014/main" id="{D9B7676F-EFC0-BC18-CD0E-9142B03D59F2}"/>
              </a:ext>
            </a:extLst>
          </p:cNvPr>
          <p:cNvSpPr txBox="1"/>
          <p:nvPr/>
        </p:nvSpPr>
        <p:spPr>
          <a:xfrm>
            <a:off x="1266825" y="5314950"/>
            <a:ext cx="9944100" cy="1200329"/>
          </a:xfrm>
          <a:prstGeom prst="rect">
            <a:avLst/>
          </a:prstGeom>
          <a:noFill/>
        </p:spPr>
        <p:txBody>
          <a:bodyPr wrap="square" rtlCol="0">
            <a:spAutoFit/>
          </a:bodyPr>
          <a:lstStyle/>
          <a:p>
            <a:r>
              <a:rPr lang="en-US" dirty="0"/>
              <a:t>NOTE: All conversion rates (or conversion factors) must have the following:</a:t>
            </a:r>
          </a:p>
          <a:p>
            <a:pPr marL="285750" indent="-285750">
              <a:buFont typeface="Arial" panose="020B0604020202020204" pitchFamily="34" charset="0"/>
              <a:buChar char="•"/>
            </a:pPr>
            <a:r>
              <a:rPr lang="en-US" dirty="0"/>
              <a:t>A number with a unit</a:t>
            </a:r>
          </a:p>
          <a:p>
            <a:pPr marL="285750" indent="-285750">
              <a:buFont typeface="Arial" panose="020B0604020202020204" pitchFamily="34" charset="0"/>
              <a:buChar char="•"/>
            </a:pPr>
            <a:r>
              <a:rPr lang="en-US" dirty="0"/>
              <a:t>An equals sign</a:t>
            </a:r>
          </a:p>
          <a:p>
            <a:pPr marL="285750" indent="-285750">
              <a:buFont typeface="Arial" panose="020B0604020202020204" pitchFamily="34" charset="0"/>
              <a:buChar char="•"/>
            </a:pPr>
            <a:r>
              <a:rPr lang="en-US" dirty="0"/>
              <a:t>A number with a different unit</a:t>
            </a:r>
          </a:p>
        </p:txBody>
      </p:sp>
    </p:spTree>
    <p:extLst>
      <p:ext uri="{BB962C8B-B14F-4D97-AF65-F5344CB8AC3E}">
        <p14:creationId xmlns:p14="http://schemas.microsoft.com/office/powerpoint/2010/main" val="9097203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3F3B1-C7FA-FE72-472D-938EEAE13C55}"/>
              </a:ext>
            </a:extLst>
          </p:cNvPr>
          <p:cNvSpPr>
            <a:spLocks noGrp="1"/>
          </p:cNvSpPr>
          <p:nvPr>
            <p:ph type="title"/>
          </p:nvPr>
        </p:nvSpPr>
        <p:spPr>
          <a:xfrm>
            <a:off x="114300" y="136525"/>
            <a:ext cx="12077700" cy="466148"/>
          </a:xfrm>
        </p:spPr>
        <p:txBody>
          <a:bodyPr/>
          <a:lstStyle/>
          <a:p>
            <a:r>
              <a:rPr lang="en-US" dirty="0"/>
              <a:t>Step 2: Write the conversion rate as two fractions </a:t>
            </a:r>
          </a:p>
        </p:txBody>
      </p:sp>
      <p:sp>
        <p:nvSpPr>
          <p:cNvPr id="3" name="Content Placeholder 2">
            <a:extLst>
              <a:ext uri="{FF2B5EF4-FFF2-40B4-BE49-F238E27FC236}">
                <a16:creationId xmlns:a16="http://schemas.microsoft.com/office/drawing/2014/main" id="{9ACA4E2F-90B2-E4B3-EA5C-E44E42AE1947}"/>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71D09724-2612-10B0-0C14-13CDFA9E83A7}"/>
              </a:ext>
            </a:extLst>
          </p:cNvPr>
          <p:cNvPicPr>
            <a:picLocks noChangeAspect="1"/>
          </p:cNvPicPr>
          <p:nvPr/>
        </p:nvPicPr>
        <p:blipFill>
          <a:blip r:embed="rId2"/>
          <a:stretch>
            <a:fillRect/>
          </a:stretch>
        </p:blipFill>
        <p:spPr>
          <a:xfrm>
            <a:off x="3430967" y="787092"/>
            <a:ext cx="5156050" cy="866814"/>
          </a:xfrm>
          <a:prstGeom prst="rect">
            <a:avLst/>
          </a:prstGeom>
        </p:spPr>
      </p:pic>
      <p:pic>
        <p:nvPicPr>
          <p:cNvPr id="6" name="Content Placeholder 9">
            <a:extLst>
              <a:ext uri="{FF2B5EF4-FFF2-40B4-BE49-F238E27FC236}">
                <a16:creationId xmlns:a16="http://schemas.microsoft.com/office/drawing/2014/main" id="{E8200F41-5094-2637-4A85-D8FAA747383B}"/>
              </a:ext>
            </a:extLst>
          </p:cNvPr>
          <p:cNvPicPr>
            <a:picLocks noChangeAspect="1"/>
          </p:cNvPicPr>
          <p:nvPr/>
        </p:nvPicPr>
        <p:blipFill>
          <a:blip r:embed="rId3"/>
          <a:stretch>
            <a:fillRect/>
          </a:stretch>
        </p:blipFill>
        <p:spPr>
          <a:xfrm>
            <a:off x="2271151" y="1653906"/>
            <a:ext cx="7973538" cy="3057952"/>
          </a:xfrm>
          <a:prstGeom prst="rect">
            <a:avLst/>
          </a:prstGeom>
        </p:spPr>
      </p:pic>
      <p:sp>
        <p:nvSpPr>
          <p:cNvPr id="7" name="TextBox 6">
            <a:extLst>
              <a:ext uri="{FF2B5EF4-FFF2-40B4-BE49-F238E27FC236}">
                <a16:creationId xmlns:a16="http://schemas.microsoft.com/office/drawing/2014/main" id="{9B5193BC-FA1D-72D2-C00D-37922C94E1B4}"/>
              </a:ext>
            </a:extLst>
          </p:cNvPr>
          <p:cNvSpPr txBox="1"/>
          <p:nvPr/>
        </p:nvSpPr>
        <p:spPr>
          <a:xfrm>
            <a:off x="206756" y="6444476"/>
            <a:ext cx="1578958" cy="276999"/>
          </a:xfrm>
          <a:prstGeom prst="rect">
            <a:avLst/>
          </a:prstGeom>
          <a:noFill/>
        </p:spPr>
        <p:txBody>
          <a:bodyPr wrap="square" rtlCol="0">
            <a:spAutoFit/>
          </a:bodyPr>
          <a:lstStyle/>
          <a:p>
            <a:r>
              <a:rPr lang="en-US" sz="1200" dirty="0"/>
              <a:t>Chapter 1.6</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B4A5F86-EA43-1243-6D7E-83D00DEA9DF8}"/>
                  </a:ext>
                </a:extLst>
              </p:cNvPr>
              <p:cNvSpPr txBox="1"/>
              <p:nvPr/>
            </p:nvSpPr>
            <p:spPr>
              <a:xfrm>
                <a:off x="3581400" y="4883577"/>
                <a:ext cx="834331" cy="52418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2.54 </m:t>
                          </m:r>
                          <m:r>
                            <a:rPr lang="en-US" b="0" i="1" smtClean="0">
                              <a:latin typeface="Cambria Math" panose="02040503050406030204" pitchFamily="18" charset="0"/>
                            </a:rPr>
                            <m:t>𝑐𝑚</m:t>
                          </m:r>
                        </m:num>
                        <m:den>
                          <m:r>
                            <a:rPr lang="en-US" b="0" i="1" smtClean="0">
                              <a:latin typeface="Cambria Math" panose="02040503050406030204" pitchFamily="18" charset="0"/>
                            </a:rPr>
                            <m:t>1 </m:t>
                          </m:r>
                          <m:r>
                            <a:rPr lang="en-US" b="0" i="1" smtClean="0">
                              <a:latin typeface="Cambria Math" panose="02040503050406030204" pitchFamily="18" charset="0"/>
                            </a:rPr>
                            <m:t>𝑖𝑛</m:t>
                          </m:r>
                        </m:den>
                      </m:f>
                    </m:oMath>
                  </m:oMathPara>
                </a14:m>
                <a:endParaRPr lang="en-US" dirty="0"/>
              </a:p>
            </p:txBody>
          </p:sp>
        </mc:Choice>
        <mc:Fallback xmlns="">
          <p:sp>
            <p:nvSpPr>
              <p:cNvPr id="8" name="TextBox 7">
                <a:extLst>
                  <a:ext uri="{FF2B5EF4-FFF2-40B4-BE49-F238E27FC236}">
                    <a16:creationId xmlns:a16="http://schemas.microsoft.com/office/drawing/2014/main" id="{7B4A5F86-EA43-1243-6D7E-83D00DEA9DF8}"/>
                  </a:ext>
                </a:extLst>
              </p:cNvPr>
              <p:cNvSpPr txBox="1">
                <a:spLocks noRot="1" noChangeAspect="1" noMove="1" noResize="1" noEditPoints="1" noAdjustHandles="1" noChangeArrowheads="1" noChangeShapeType="1" noTextEdit="1"/>
              </p:cNvSpPr>
              <p:nvPr/>
            </p:nvSpPr>
            <p:spPr>
              <a:xfrm>
                <a:off x="3581400" y="4883577"/>
                <a:ext cx="834331" cy="52418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E6C187F5-44F9-61D4-71E4-5303C27E9F7F}"/>
                  </a:ext>
                </a:extLst>
              </p:cNvPr>
              <p:cNvSpPr txBox="1"/>
              <p:nvPr/>
            </p:nvSpPr>
            <p:spPr>
              <a:xfrm>
                <a:off x="2367193" y="4852561"/>
                <a:ext cx="6219824" cy="6110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1 </m:t>
                          </m:r>
                          <m:r>
                            <a:rPr lang="en-US" b="0" i="1" smtClean="0">
                              <a:latin typeface="Cambria Math" panose="02040503050406030204" pitchFamily="18" charset="0"/>
                            </a:rPr>
                            <m:t>𝑖𝑛</m:t>
                          </m:r>
                        </m:num>
                        <m:den>
                          <m:r>
                            <a:rPr lang="en-US" b="0" i="1" smtClean="0">
                              <a:latin typeface="Cambria Math" panose="02040503050406030204" pitchFamily="18" charset="0"/>
                            </a:rPr>
                            <m:t>2.54 </m:t>
                          </m:r>
                          <m:r>
                            <a:rPr lang="en-US" b="0" i="1" smtClean="0">
                              <a:latin typeface="Cambria Math" panose="02040503050406030204" pitchFamily="18" charset="0"/>
                            </a:rPr>
                            <m:t>𝑐𝑚</m:t>
                          </m:r>
                        </m:den>
                      </m:f>
                    </m:oMath>
                  </m:oMathPara>
                </a14:m>
                <a:endParaRPr lang="en-US" dirty="0"/>
              </a:p>
            </p:txBody>
          </p:sp>
        </mc:Choice>
        <mc:Fallback xmlns="">
          <p:sp>
            <p:nvSpPr>
              <p:cNvPr id="10" name="TextBox 9">
                <a:extLst>
                  <a:ext uri="{FF2B5EF4-FFF2-40B4-BE49-F238E27FC236}">
                    <a16:creationId xmlns:a16="http://schemas.microsoft.com/office/drawing/2014/main" id="{E6C187F5-44F9-61D4-71E4-5303C27E9F7F}"/>
                  </a:ext>
                </a:extLst>
              </p:cNvPr>
              <p:cNvSpPr txBox="1">
                <a:spLocks noRot="1" noChangeAspect="1" noMove="1" noResize="1" noEditPoints="1" noAdjustHandles="1" noChangeArrowheads="1" noChangeShapeType="1" noTextEdit="1"/>
              </p:cNvSpPr>
              <p:nvPr/>
            </p:nvSpPr>
            <p:spPr>
              <a:xfrm>
                <a:off x="2367193" y="4852561"/>
                <a:ext cx="6219824" cy="611065"/>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5832645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9D58C-CBD6-8F2A-0F7B-5E5015ECB659}"/>
              </a:ext>
            </a:extLst>
          </p:cNvPr>
          <p:cNvSpPr>
            <a:spLocks noGrp="1"/>
          </p:cNvSpPr>
          <p:nvPr>
            <p:ph type="title"/>
          </p:nvPr>
        </p:nvSpPr>
        <p:spPr>
          <a:xfrm>
            <a:off x="0" y="136525"/>
            <a:ext cx="12191999" cy="466148"/>
          </a:xfrm>
        </p:spPr>
        <p:txBody>
          <a:bodyPr/>
          <a:lstStyle/>
          <a:p>
            <a:r>
              <a:rPr lang="en-US" dirty="0"/>
              <a:t>Step 3: Multiply the original value by the fraction </a:t>
            </a:r>
          </a:p>
        </p:txBody>
      </p:sp>
      <p:sp>
        <p:nvSpPr>
          <p:cNvPr id="3" name="Content Placeholder 2">
            <a:extLst>
              <a:ext uri="{FF2B5EF4-FFF2-40B4-BE49-F238E27FC236}">
                <a16:creationId xmlns:a16="http://schemas.microsoft.com/office/drawing/2014/main" id="{093C3748-E7EA-223F-06FD-47BC3D1C5172}"/>
              </a:ext>
            </a:extLst>
          </p:cNvPr>
          <p:cNvSpPr>
            <a:spLocks noGrp="1"/>
          </p:cNvSpPr>
          <p:nvPr>
            <p:ph idx="1"/>
          </p:nvPr>
        </p:nvSpPr>
        <p:spPr>
          <a:xfrm>
            <a:off x="838200" y="4743449"/>
            <a:ext cx="10515600" cy="1433513"/>
          </a:xfrm>
        </p:spPr>
        <p:txBody>
          <a:bodyPr>
            <a:normAutofit fontScale="85000" lnSpcReduction="20000"/>
          </a:bodyPr>
          <a:lstStyle/>
          <a:p>
            <a:pPr marL="0" indent="0">
              <a:buNone/>
            </a:pPr>
            <a:r>
              <a:rPr lang="en-US" dirty="0"/>
              <a:t>Important notes:</a:t>
            </a:r>
          </a:p>
          <a:p>
            <a:r>
              <a:rPr lang="en-US" dirty="0"/>
              <a:t>Use the fraction that has the same units as the original value on the bottom of the fraction</a:t>
            </a:r>
          </a:p>
          <a:p>
            <a:r>
              <a:rPr lang="en-US" dirty="0"/>
              <a:t>Cancel out any units that are the same</a:t>
            </a:r>
          </a:p>
          <a:p>
            <a:endParaRPr lang="en-US" dirty="0"/>
          </a:p>
        </p:txBody>
      </p:sp>
      <p:pic>
        <p:nvPicPr>
          <p:cNvPr id="7" name="Picture 6">
            <a:extLst>
              <a:ext uri="{FF2B5EF4-FFF2-40B4-BE49-F238E27FC236}">
                <a16:creationId xmlns:a16="http://schemas.microsoft.com/office/drawing/2014/main" id="{984FA044-BD45-C038-9CD8-92C0E73A832A}"/>
              </a:ext>
            </a:extLst>
          </p:cNvPr>
          <p:cNvPicPr>
            <a:picLocks noChangeAspect="1"/>
          </p:cNvPicPr>
          <p:nvPr/>
        </p:nvPicPr>
        <p:blipFill>
          <a:blip r:embed="rId2"/>
          <a:stretch>
            <a:fillRect/>
          </a:stretch>
        </p:blipFill>
        <p:spPr>
          <a:xfrm>
            <a:off x="838200" y="681037"/>
            <a:ext cx="9806907" cy="3509963"/>
          </a:xfrm>
          <a:prstGeom prst="rect">
            <a:avLst/>
          </a:prstGeom>
        </p:spPr>
      </p:pic>
      <p:sp>
        <p:nvSpPr>
          <p:cNvPr id="8" name="TextBox 7">
            <a:extLst>
              <a:ext uri="{FF2B5EF4-FFF2-40B4-BE49-F238E27FC236}">
                <a16:creationId xmlns:a16="http://schemas.microsoft.com/office/drawing/2014/main" id="{7CF45E47-0CBD-FDA1-863F-F9612D41750B}"/>
              </a:ext>
            </a:extLst>
          </p:cNvPr>
          <p:cNvSpPr txBox="1"/>
          <p:nvPr/>
        </p:nvSpPr>
        <p:spPr>
          <a:xfrm>
            <a:off x="206756" y="6444476"/>
            <a:ext cx="1578958" cy="276999"/>
          </a:xfrm>
          <a:prstGeom prst="rect">
            <a:avLst/>
          </a:prstGeom>
          <a:noFill/>
        </p:spPr>
        <p:txBody>
          <a:bodyPr wrap="square" rtlCol="0">
            <a:spAutoFit/>
          </a:bodyPr>
          <a:lstStyle/>
          <a:p>
            <a:r>
              <a:rPr lang="en-US" sz="1200" dirty="0"/>
              <a:t>Chapter 1.6</a:t>
            </a:r>
          </a:p>
        </p:txBody>
      </p:sp>
    </p:spTree>
    <p:extLst>
      <p:ext uri="{BB962C8B-B14F-4D97-AF65-F5344CB8AC3E}">
        <p14:creationId xmlns:p14="http://schemas.microsoft.com/office/powerpoint/2010/main" val="40575252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E3A24-F6F0-9E9F-B19B-1536B9B41494}"/>
              </a:ext>
            </a:extLst>
          </p:cNvPr>
          <p:cNvSpPr>
            <a:spLocks noGrp="1"/>
          </p:cNvSpPr>
          <p:nvPr>
            <p:ph type="title"/>
          </p:nvPr>
        </p:nvSpPr>
        <p:spPr/>
        <p:txBody>
          <a:bodyPr/>
          <a:lstStyle/>
          <a:p>
            <a:r>
              <a:rPr lang="en-US" dirty="0"/>
              <a:t>Practice Problem – 1 step conversion</a:t>
            </a:r>
          </a:p>
        </p:txBody>
      </p:sp>
      <p:pic>
        <p:nvPicPr>
          <p:cNvPr id="4" name="Picture 3">
            <a:extLst>
              <a:ext uri="{FF2B5EF4-FFF2-40B4-BE49-F238E27FC236}">
                <a16:creationId xmlns:a16="http://schemas.microsoft.com/office/drawing/2014/main" id="{6CEF70E2-418E-6DB1-DE9A-1825A6D5A6F1}"/>
              </a:ext>
            </a:extLst>
          </p:cNvPr>
          <p:cNvPicPr>
            <a:picLocks noChangeAspect="1"/>
          </p:cNvPicPr>
          <p:nvPr/>
        </p:nvPicPr>
        <p:blipFill rotWithShape="1">
          <a:blip r:embed="rId2"/>
          <a:srcRect r="11789" b="49254"/>
          <a:stretch/>
        </p:blipFill>
        <p:spPr>
          <a:xfrm>
            <a:off x="0" y="4659748"/>
            <a:ext cx="5677526" cy="2198252"/>
          </a:xfrm>
          <a:prstGeom prst="rect">
            <a:avLst/>
          </a:prstGeom>
        </p:spPr>
      </p:pic>
      <p:pic>
        <p:nvPicPr>
          <p:cNvPr id="5" name="Picture 4">
            <a:extLst>
              <a:ext uri="{FF2B5EF4-FFF2-40B4-BE49-F238E27FC236}">
                <a16:creationId xmlns:a16="http://schemas.microsoft.com/office/drawing/2014/main" id="{540002FD-1DE6-1BC0-C747-9E6E8A827190}"/>
              </a:ext>
            </a:extLst>
          </p:cNvPr>
          <p:cNvPicPr>
            <a:picLocks noChangeAspect="1"/>
          </p:cNvPicPr>
          <p:nvPr/>
        </p:nvPicPr>
        <p:blipFill rotWithShape="1">
          <a:blip r:embed="rId2"/>
          <a:srcRect t="50746" r="11789"/>
          <a:stretch/>
        </p:blipFill>
        <p:spPr>
          <a:xfrm>
            <a:off x="5972175" y="4724400"/>
            <a:ext cx="5677526" cy="2133600"/>
          </a:xfrm>
          <a:prstGeom prst="rect">
            <a:avLst/>
          </a:prstGeom>
        </p:spPr>
      </p:pic>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73EDBDAC-C7F4-F813-F241-4B485618F10C}"/>
                  </a:ext>
                </a:extLst>
              </p:cNvPr>
              <p:cNvSpPr>
                <a:spLocks noGrp="1"/>
              </p:cNvSpPr>
              <p:nvPr>
                <p:ph idx="1"/>
              </p:nvPr>
            </p:nvSpPr>
            <p:spPr>
              <a:xfrm>
                <a:off x="267855" y="602673"/>
                <a:ext cx="11791950" cy="4929188"/>
              </a:xfrm>
            </p:spPr>
            <p:txBody>
              <a:bodyPr>
                <a:normAutofit/>
              </a:bodyPr>
              <a:lstStyle/>
              <a:p>
                <a:pPr marL="0" indent="0">
                  <a:buNone/>
                </a:pPr>
                <a:r>
                  <a:rPr lang="en-US" dirty="0"/>
                  <a:t>Convert 3.97 nanometers to meters</a:t>
                </a:r>
              </a:p>
              <a:p>
                <a:pPr marL="0" indent="0">
                  <a:buNone/>
                </a:pPr>
                <a:endParaRPr lang="en-US" sz="800" dirty="0"/>
              </a:p>
              <a:p>
                <a:pPr marL="0" indent="0">
                  <a:buNone/>
                </a:pPr>
                <a:r>
                  <a:rPr lang="en-US" dirty="0"/>
                  <a:t>Step 1:  					1 nanometer (nm) = 10</a:t>
                </a:r>
                <a:r>
                  <a:rPr lang="en-US" baseline="30000" dirty="0"/>
                  <a:t>-9</a:t>
                </a:r>
                <a:r>
                  <a:rPr lang="en-US" dirty="0"/>
                  <a:t> meters (m) </a:t>
                </a:r>
              </a:p>
              <a:p>
                <a:pPr marL="0" indent="0">
                  <a:buNone/>
                </a:pPr>
                <a:endParaRPr lang="en-US" sz="800" dirty="0"/>
              </a:p>
              <a:p>
                <a:pPr marL="0" indent="0">
                  <a:buNone/>
                </a:pPr>
                <a:r>
                  <a:rPr lang="en-US" dirty="0"/>
                  <a:t>Step 2: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1 </m:t>
                        </m:r>
                        <m:r>
                          <a:rPr lang="en-US" b="0" i="1" smtClean="0">
                            <a:latin typeface="Cambria Math" panose="02040503050406030204" pitchFamily="18" charset="0"/>
                          </a:rPr>
                          <m:t>𝑛𝑚</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−9</m:t>
                            </m:r>
                          </m:sup>
                        </m:sSup>
                        <m:r>
                          <a:rPr lang="en-US" b="0" i="1" smtClean="0">
                            <a:latin typeface="Cambria Math" panose="02040503050406030204" pitchFamily="18" charset="0"/>
                          </a:rPr>
                          <m:t>𝑚</m:t>
                        </m:r>
                      </m:den>
                    </m:f>
                  </m:oMath>
                </a14:m>
                <a:r>
                  <a:rPr lang="en-US" dirty="0"/>
                  <a:t>     or    </a:t>
                </a:r>
                <a14:m>
                  <m:oMath xmlns:m="http://schemas.openxmlformats.org/officeDocument/2006/math">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10</m:t>
                            </m:r>
                          </m:e>
                          <m:sup>
                            <m:r>
                              <a:rPr lang="en-US" i="1">
                                <a:latin typeface="Cambria Math" panose="02040503050406030204" pitchFamily="18" charset="0"/>
                              </a:rPr>
                              <m:t>−9</m:t>
                            </m:r>
                          </m:sup>
                        </m:sSup>
                        <m:r>
                          <a:rPr lang="en-US" i="1">
                            <a:latin typeface="Cambria Math" panose="02040503050406030204" pitchFamily="18" charset="0"/>
                          </a:rPr>
                          <m:t>𝑚</m:t>
                        </m:r>
                      </m:num>
                      <m:den>
                        <m:r>
                          <a:rPr lang="en-US" i="1">
                            <a:latin typeface="Cambria Math" panose="02040503050406030204" pitchFamily="18" charset="0"/>
                          </a:rPr>
                          <m:t>1 </m:t>
                        </m:r>
                        <m:r>
                          <a:rPr lang="en-US" i="1">
                            <a:latin typeface="Cambria Math" panose="02040503050406030204" pitchFamily="18" charset="0"/>
                          </a:rPr>
                          <m:t>𝑛𝑚</m:t>
                        </m:r>
                      </m:den>
                    </m:f>
                  </m:oMath>
                </a14:m>
                <a:endParaRPr lang="en-US" dirty="0"/>
              </a:p>
              <a:p>
                <a:pPr marL="0" indent="0">
                  <a:buNone/>
                </a:pPr>
                <a:endParaRPr lang="en-US" sz="800" dirty="0"/>
              </a:p>
              <a:p>
                <a:pPr marL="0" indent="0">
                  <a:buNone/>
                </a:pPr>
                <a:r>
                  <a:rPr lang="en-US" dirty="0"/>
                  <a:t>Step 3: 					</a:t>
                </a:r>
                <a14:m>
                  <m:oMath xmlns:m="http://schemas.openxmlformats.org/officeDocument/2006/math">
                    <m:r>
                      <a:rPr lang="en-US" b="0" i="1" smtClean="0">
                        <a:latin typeface="Cambria Math" panose="02040503050406030204" pitchFamily="18" charset="0"/>
                      </a:rPr>
                      <m:t>3.97 </m:t>
                    </m:r>
                    <m:r>
                      <a:rPr lang="en-US" b="0" i="1" smtClean="0">
                        <a:latin typeface="Cambria Math" panose="02040503050406030204" pitchFamily="18" charset="0"/>
                      </a:rPr>
                      <m:t>𝑛𝑚</m:t>
                    </m:r>
                    <m:r>
                      <a:rPr lang="en-US" b="0" i="1" smtClean="0">
                        <a:latin typeface="Cambria Math" panose="02040503050406030204" pitchFamily="18" charset="0"/>
                      </a:rPr>
                      <m:t>  </m:t>
                    </m:r>
                    <m:r>
                      <a:rPr lang="en-US" b="0" i="1" smtClean="0">
                        <a:latin typeface="Cambria Math" panose="02040503050406030204" pitchFamily="18" charset="0"/>
                      </a:rPr>
                      <m:t>𝑥</m:t>
                    </m:r>
                    <m:r>
                      <a:rPr lang="en-US" b="0" i="1" smtClean="0">
                        <a:latin typeface="Cambria Math" panose="02040503050406030204" pitchFamily="18" charset="0"/>
                      </a:rPr>
                      <m:t> </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10</m:t>
                            </m:r>
                          </m:e>
                          <m:sup>
                            <m:r>
                              <a:rPr lang="en-US" i="1">
                                <a:latin typeface="Cambria Math" panose="02040503050406030204" pitchFamily="18" charset="0"/>
                              </a:rPr>
                              <m:t>−9</m:t>
                            </m:r>
                          </m:sup>
                        </m:sSup>
                        <m:r>
                          <a:rPr lang="en-US" i="1">
                            <a:latin typeface="Cambria Math" panose="02040503050406030204" pitchFamily="18" charset="0"/>
                          </a:rPr>
                          <m:t>𝑚</m:t>
                        </m:r>
                      </m:num>
                      <m:den>
                        <m:r>
                          <a:rPr lang="en-US" i="1">
                            <a:latin typeface="Cambria Math" panose="02040503050406030204" pitchFamily="18" charset="0"/>
                          </a:rPr>
                          <m:t>1 </m:t>
                        </m:r>
                        <m:r>
                          <a:rPr lang="en-US" i="1">
                            <a:latin typeface="Cambria Math" panose="02040503050406030204" pitchFamily="18" charset="0"/>
                          </a:rPr>
                          <m:t>𝑛𝑚</m:t>
                        </m:r>
                      </m:den>
                    </m:f>
                    <m:r>
                      <a:rPr lang="en-US" b="0" i="1" smtClean="0">
                        <a:latin typeface="Cambria Math" panose="02040503050406030204" pitchFamily="18" charset="0"/>
                      </a:rPr>
                      <m:t>=3.97 </m:t>
                    </m:r>
                    <m:r>
                      <a:rPr lang="en-US" b="0" i="1" smtClean="0">
                        <a:latin typeface="Cambria Math" panose="02040503050406030204" pitchFamily="18" charset="0"/>
                      </a:rPr>
                      <m:t>𝑥</m:t>
                    </m:r>
                    <m:r>
                      <a:rPr lang="en-US" b="0" i="1" smtClean="0">
                        <a:latin typeface="Cambria Math" panose="02040503050406030204" pitchFamily="18" charset="0"/>
                      </a:rPr>
                      <m:t> </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−9</m:t>
                        </m:r>
                      </m:sup>
                    </m:sSup>
                    <m:r>
                      <a:rPr lang="en-US" b="0" i="1" smtClean="0">
                        <a:latin typeface="Cambria Math" panose="02040503050406030204" pitchFamily="18" charset="0"/>
                      </a:rPr>
                      <m:t>𝑚</m:t>
                    </m:r>
                  </m:oMath>
                </a14:m>
                <a:endParaRPr lang="en-US" b="0" dirty="0"/>
              </a:p>
              <a:p>
                <a:pPr marL="0" indent="0">
                  <a:buNone/>
                </a:pPr>
                <a:r>
                  <a:rPr lang="en-US" dirty="0"/>
                  <a:t>					</a:t>
                </a:r>
              </a:p>
            </p:txBody>
          </p:sp>
        </mc:Choice>
        <mc:Fallback xmlns="">
          <p:sp>
            <p:nvSpPr>
              <p:cNvPr id="6" name="Content Placeholder 2">
                <a:extLst>
                  <a:ext uri="{FF2B5EF4-FFF2-40B4-BE49-F238E27FC236}">
                    <a16:creationId xmlns:a16="http://schemas.microsoft.com/office/drawing/2014/main" id="{73EDBDAC-C7F4-F813-F241-4B485618F10C}"/>
                  </a:ext>
                </a:extLst>
              </p:cNvPr>
              <p:cNvSpPr>
                <a:spLocks noGrp="1" noRot="1" noChangeAspect="1" noMove="1" noResize="1" noEditPoints="1" noAdjustHandles="1" noChangeArrowheads="1" noChangeShapeType="1" noTextEdit="1"/>
              </p:cNvSpPr>
              <p:nvPr>
                <p:ph idx="1"/>
              </p:nvPr>
            </p:nvSpPr>
            <p:spPr>
              <a:xfrm>
                <a:off x="267855" y="602673"/>
                <a:ext cx="11791950" cy="4929188"/>
              </a:xfrm>
              <a:blipFill>
                <a:blip r:embed="rId3"/>
                <a:stretch>
                  <a:fillRect l="-1086" t="-2228"/>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395202E2-109D-A935-B799-6CFABA6BCD04}"/>
              </a:ext>
            </a:extLst>
          </p:cNvPr>
          <p:cNvSpPr txBox="1"/>
          <p:nvPr/>
        </p:nvSpPr>
        <p:spPr>
          <a:xfrm>
            <a:off x="1533525" y="1326139"/>
            <a:ext cx="3914775" cy="523220"/>
          </a:xfrm>
          <a:prstGeom prst="rect">
            <a:avLst/>
          </a:prstGeom>
          <a:noFill/>
        </p:spPr>
        <p:txBody>
          <a:bodyPr wrap="square" rtlCol="0">
            <a:spAutoFit/>
          </a:bodyPr>
          <a:lstStyle/>
          <a:p>
            <a:r>
              <a:rPr lang="en-US" sz="2800" dirty="0"/>
              <a:t>find the conversion rate</a:t>
            </a:r>
          </a:p>
        </p:txBody>
      </p:sp>
      <p:sp>
        <p:nvSpPr>
          <p:cNvPr id="8" name="TextBox 7">
            <a:extLst>
              <a:ext uri="{FF2B5EF4-FFF2-40B4-BE49-F238E27FC236}">
                <a16:creationId xmlns:a16="http://schemas.microsoft.com/office/drawing/2014/main" id="{6E05FEED-3BBA-C4A4-2813-9579283BCCCD}"/>
              </a:ext>
            </a:extLst>
          </p:cNvPr>
          <p:cNvSpPr txBox="1"/>
          <p:nvPr/>
        </p:nvSpPr>
        <p:spPr>
          <a:xfrm>
            <a:off x="1552575" y="2198252"/>
            <a:ext cx="3914775" cy="523220"/>
          </a:xfrm>
          <a:prstGeom prst="rect">
            <a:avLst/>
          </a:prstGeom>
          <a:noFill/>
        </p:spPr>
        <p:txBody>
          <a:bodyPr wrap="square" rtlCol="0">
            <a:spAutoFit/>
          </a:bodyPr>
          <a:lstStyle/>
          <a:p>
            <a:r>
              <a:rPr lang="en-US" sz="2800" dirty="0"/>
              <a:t>write it as two fractions</a:t>
            </a:r>
          </a:p>
        </p:txBody>
      </p:sp>
      <p:sp>
        <p:nvSpPr>
          <p:cNvPr id="9" name="TextBox 8">
            <a:extLst>
              <a:ext uri="{FF2B5EF4-FFF2-40B4-BE49-F238E27FC236}">
                <a16:creationId xmlns:a16="http://schemas.microsoft.com/office/drawing/2014/main" id="{DF5A5FF7-8285-0FF9-C780-30D8D1FA7685}"/>
              </a:ext>
            </a:extLst>
          </p:cNvPr>
          <p:cNvSpPr txBox="1"/>
          <p:nvPr/>
        </p:nvSpPr>
        <p:spPr>
          <a:xfrm>
            <a:off x="1552574" y="3268147"/>
            <a:ext cx="3914775" cy="1200329"/>
          </a:xfrm>
          <a:prstGeom prst="rect">
            <a:avLst/>
          </a:prstGeom>
          <a:noFill/>
        </p:spPr>
        <p:txBody>
          <a:bodyPr wrap="square" rtlCol="0">
            <a:spAutoFit/>
          </a:bodyPr>
          <a:lstStyle/>
          <a:p>
            <a:r>
              <a:rPr lang="en-US" dirty="0"/>
              <a:t>Multiply the original value by the fraction. Use the fraction that has the same unit as the original value on the bottom. Cancel out any units.</a:t>
            </a:r>
          </a:p>
        </p:txBody>
      </p:sp>
      <p:cxnSp>
        <p:nvCxnSpPr>
          <p:cNvPr id="10" name="Straight Connector 9">
            <a:extLst>
              <a:ext uri="{FF2B5EF4-FFF2-40B4-BE49-F238E27FC236}">
                <a16:creationId xmlns:a16="http://schemas.microsoft.com/office/drawing/2014/main" id="{364474BA-9E08-4D1E-1010-AC96E65AEBDA}"/>
              </a:ext>
            </a:extLst>
          </p:cNvPr>
          <p:cNvCxnSpPr/>
          <p:nvPr/>
        </p:nvCxnSpPr>
        <p:spPr>
          <a:xfrm flipV="1">
            <a:off x="6447268" y="3159735"/>
            <a:ext cx="723900" cy="600075"/>
          </a:xfrm>
          <a:prstGeom prst="line">
            <a:avLst/>
          </a:prstGeom>
          <a:ln w="254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1D48589E-85AF-79E0-57E4-F40204F4ACF0}"/>
              </a:ext>
            </a:extLst>
          </p:cNvPr>
          <p:cNvCxnSpPr>
            <a:cxnSpLocks/>
          </p:cNvCxnSpPr>
          <p:nvPr/>
        </p:nvCxnSpPr>
        <p:spPr>
          <a:xfrm flipV="1">
            <a:off x="7858193" y="3429000"/>
            <a:ext cx="585788" cy="477053"/>
          </a:xfrm>
          <a:prstGeom prst="line">
            <a:avLst/>
          </a:prstGeom>
          <a:ln w="25400">
            <a:solidFill>
              <a:srgbClr val="FF0000"/>
            </a:solidFill>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30033051-AE00-B9F4-5DCD-7AA334BB78D5}"/>
              </a:ext>
            </a:extLst>
          </p:cNvPr>
          <p:cNvSpPr txBox="1"/>
          <p:nvPr/>
        </p:nvSpPr>
        <p:spPr>
          <a:xfrm>
            <a:off x="10860222" y="231099"/>
            <a:ext cx="1578958" cy="276999"/>
          </a:xfrm>
          <a:prstGeom prst="rect">
            <a:avLst/>
          </a:prstGeom>
          <a:noFill/>
        </p:spPr>
        <p:txBody>
          <a:bodyPr wrap="square" rtlCol="0">
            <a:spAutoFit/>
          </a:bodyPr>
          <a:lstStyle/>
          <a:p>
            <a:r>
              <a:rPr lang="en-US" sz="1200" dirty="0"/>
              <a:t>Chapter 1.4</a:t>
            </a:r>
          </a:p>
        </p:txBody>
      </p:sp>
    </p:spTree>
    <p:extLst>
      <p:ext uri="{BB962C8B-B14F-4D97-AF65-F5344CB8AC3E}">
        <p14:creationId xmlns:p14="http://schemas.microsoft.com/office/powerpoint/2010/main" val="19184427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73EDBDAC-C7F4-F813-F241-4B485618F10C}"/>
                  </a:ext>
                </a:extLst>
              </p:cNvPr>
              <p:cNvSpPr>
                <a:spLocks noGrp="1"/>
              </p:cNvSpPr>
              <p:nvPr>
                <p:ph idx="1"/>
              </p:nvPr>
            </p:nvSpPr>
            <p:spPr>
              <a:xfrm>
                <a:off x="267855" y="602673"/>
                <a:ext cx="11791950" cy="6118802"/>
              </a:xfrm>
            </p:spPr>
            <p:txBody>
              <a:bodyPr>
                <a:normAutofit/>
              </a:bodyPr>
              <a:lstStyle/>
              <a:p>
                <a:pPr marL="0" indent="0">
                  <a:buNone/>
                </a:pPr>
                <a:r>
                  <a:rPr lang="en-US" dirty="0"/>
                  <a:t>Convert 9.47 kilomoles (</a:t>
                </a:r>
                <a:r>
                  <a:rPr lang="en-US" dirty="0" err="1"/>
                  <a:t>kmol</a:t>
                </a:r>
                <a:r>
                  <a:rPr lang="en-US" dirty="0"/>
                  <a:t>) to micromoles (</a:t>
                </a:r>
                <a:r>
                  <a:rPr lang="el-GR" b="1" dirty="0"/>
                  <a:t>μ</a:t>
                </a:r>
                <a:r>
                  <a:rPr lang="en-US" dirty="0"/>
                  <a:t>mol)</a:t>
                </a:r>
              </a:p>
              <a:p>
                <a:pPr marL="0" indent="0">
                  <a:buNone/>
                </a:pPr>
                <a:endParaRPr lang="en-US" sz="1900" dirty="0"/>
              </a:p>
              <a:p>
                <a:pPr marL="0" indent="0">
                  <a:buNone/>
                </a:pPr>
                <a:r>
                  <a:rPr lang="en-US" sz="1900" dirty="0"/>
                  <a:t>Step 1:  </a:t>
                </a:r>
                <a:r>
                  <a:rPr lang="en-US" dirty="0"/>
                  <a:t>					</a:t>
                </a:r>
              </a:p>
              <a:p>
                <a:pPr marL="0" indent="0">
                  <a:buNone/>
                </a:pPr>
                <a:endParaRPr lang="en-US" dirty="0"/>
              </a:p>
              <a:p>
                <a:pPr marL="0" indent="0">
                  <a:buNone/>
                </a:pPr>
                <a:endParaRPr lang="en-US" dirty="0"/>
              </a:p>
              <a:p>
                <a:pPr marL="0" indent="0">
                  <a:buNone/>
                </a:pPr>
                <a:r>
                  <a:rPr lang="en-US" sz="1900" dirty="0"/>
                  <a:t>Step 2: 					       </a:t>
                </a:r>
                <a14:m>
                  <m:oMath xmlns:m="http://schemas.openxmlformats.org/officeDocument/2006/math">
                    <m:f>
                      <m:fPr>
                        <m:ctrlPr>
                          <a:rPr lang="en-US" sz="1900" b="0" i="1" smtClean="0">
                            <a:latin typeface="Cambria Math" panose="02040503050406030204" pitchFamily="18" charset="0"/>
                          </a:rPr>
                        </m:ctrlPr>
                      </m:fPr>
                      <m:num>
                        <m:r>
                          <a:rPr lang="en-US" sz="1900" b="0" i="1" smtClean="0">
                            <a:latin typeface="Cambria Math" panose="02040503050406030204" pitchFamily="18" charset="0"/>
                          </a:rPr>
                          <m:t>1 </m:t>
                        </m:r>
                        <m:r>
                          <a:rPr lang="en-US" sz="1900" b="0" i="1" smtClean="0">
                            <a:latin typeface="Cambria Math" panose="02040503050406030204" pitchFamily="18" charset="0"/>
                          </a:rPr>
                          <m:t>𝑘𝑚𝑜𝑙</m:t>
                        </m:r>
                      </m:num>
                      <m:den>
                        <m:sSup>
                          <m:sSupPr>
                            <m:ctrlPr>
                              <a:rPr lang="en-US" sz="1900" b="0" i="1" smtClean="0">
                                <a:latin typeface="Cambria Math" panose="02040503050406030204" pitchFamily="18" charset="0"/>
                              </a:rPr>
                            </m:ctrlPr>
                          </m:sSupPr>
                          <m:e>
                            <m:r>
                              <a:rPr lang="en-US" sz="1900" b="0" i="1" smtClean="0">
                                <a:latin typeface="Cambria Math" panose="02040503050406030204" pitchFamily="18" charset="0"/>
                              </a:rPr>
                              <m:t>10</m:t>
                            </m:r>
                          </m:e>
                          <m:sup>
                            <m:r>
                              <a:rPr lang="en-US" sz="1900" b="0" i="1" smtClean="0">
                                <a:latin typeface="Cambria Math" panose="02040503050406030204" pitchFamily="18" charset="0"/>
                              </a:rPr>
                              <m:t>3</m:t>
                            </m:r>
                          </m:sup>
                        </m:sSup>
                        <m:r>
                          <a:rPr lang="en-US" sz="1900" b="0" i="1" smtClean="0">
                            <a:latin typeface="Cambria Math" panose="02040503050406030204" pitchFamily="18" charset="0"/>
                          </a:rPr>
                          <m:t>𝑚𝑜𝑙</m:t>
                        </m:r>
                      </m:den>
                    </m:f>
                  </m:oMath>
                </a14:m>
                <a:r>
                  <a:rPr lang="en-US" sz="1900" dirty="0"/>
                  <a:t> or </a:t>
                </a:r>
                <a14:m>
                  <m:oMath xmlns:m="http://schemas.openxmlformats.org/officeDocument/2006/math">
                    <m:f>
                      <m:fPr>
                        <m:ctrlPr>
                          <a:rPr lang="en-US" sz="1900" i="1">
                            <a:latin typeface="Cambria Math" panose="02040503050406030204" pitchFamily="18" charset="0"/>
                          </a:rPr>
                        </m:ctrlPr>
                      </m:fPr>
                      <m:num>
                        <m:sSup>
                          <m:sSupPr>
                            <m:ctrlPr>
                              <a:rPr lang="en-US" sz="1900" i="1">
                                <a:latin typeface="Cambria Math" panose="02040503050406030204" pitchFamily="18" charset="0"/>
                              </a:rPr>
                            </m:ctrlPr>
                          </m:sSupPr>
                          <m:e>
                            <m:r>
                              <a:rPr lang="en-US" sz="1900" i="1">
                                <a:latin typeface="Cambria Math" panose="02040503050406030204" pitchFamily="18" charset="0"/>
                              </a:rPr>
                              <m:t>10</m:t>
                            </m:r>
                          </m:e>
                          <m:sup>
                            <m:r>
                              <a:rPr lang="en-US" sz="1900" b="0" i="1" smtClean="0">
                                <a:latin typeface="Cambria Math" panose="02040503050406030204" pitchFamily="18" charset="0"/>
                              </a:rPr>
                              <m:t>3</m:t>
                            </m:r>
                          </m:sup>
                        </m:sSup>
                        <m:r>
                          <a:rPr lang="en-US" sz="1900" i="1">
                            <a:latin typeface="Cambria Math" panose="02040503050406030204" pitchFamily="18" charset="0"/>
                          </a:rPr>
                          <m:t>𝑚</m:t>
                        </m:r>
                        <m:r>
                          <a:rPr lang="en-US" sz="1900" b="0" i="1" smtClean="0">
                            <a:latin typeface="Cambria Math" panose="02040503050406030204" pitchFamily="18" charset="0"/>
                          </a:rPr>
                          <m:t>𝑜𝑙</m:t>
                        </m:r>
                      </m:num>
                      <m:den>
                        <m:r>
                          <a:rPr lang="en-US" sz="1900" i="1">
                            <a:latin typeface="Cambria Math" panose="02040503050406030204" pitchFamily="18" charset="0"/>
                          </a:rPr>
                          <m:t>1 </m:t>
                        </m:r>
                        <m:r>
                          <a:rPr lang="en-US" sz="1900" b="0" i="1" smtClean="0">
                            <a:latin typeface="Cambria Math" panose="02040503050406030204" pitchFamily="18" charset="0"/>
                          </a:rPr>
                          <m:t>𝑘</m:t>
                        </m:r>
                        <m:r>
                          <a:rPr lang="en-US" sz="1900" i="1">
                            <a:latin typeface="Cambria Math" panose="02040503050406030204" pitchFamily="18" charset="0"/>
                          </a:rPr>
                          <m:t>𝑚</m:t>
                        </m:r>
                        <m:r>
                          <a:rPr lang="en-US" sz="1900" b="0" i="1" smtClean="0">
                            <a:latin typeface="Cambria Math" panose="02040503050406030204" pitchFamily="18" charset="0"/>
                          </a:rPr>
                          <m:t>𝑜𝑙</m:t>
                        </m:r>
                      </m:den>
                    </m:f>
                  </m:oMath>
                </a14:m>
                <a:r>
                  <a:rPr lang="en-US" sz="1900" dirty="0"/>
                  <a:t>        and       </a:t>
                </a:r>
                <a14:m>
                  <m:oMath xmlns:m="http://schemas.openxmlformats.org/officeDocument/2006/math">
                    <m:f>
                      <m:fPr>
                        <m:ctrlPr>
                          <a:rPr lang="en-US" sz="1900" i="1">
                            <a:latin typeface="Cambria Math" panose="02040503050406030204" pitchFamily="18" charset="0"/>
                          </a:rPr>
                        </m:ctrlPr>
                      </m:fPr>
                      <m:num>
                        <m:sSup>
                          <m:sSupPr>
                            <m:ctrlPr>
                              <a:rPr lang="en-US" sz="1900" i="1">
                                <a:latin typeface="Cambria Math" panose="02040503050406030204" pitchFamily="18" charset="0"/>
                              </a:rPr>
                            </m:ctrlPr>
                          </m:sSupPr>
                          <m:e>
                            <m:r>
                              <a:rPr lang="en-US" sz="1900" i="1">
                                <a:latin typeface="Cambria Math" panose="02040503050406030204" pitchFamily="18" charset="0"/>
                              </a:rPr>
                              <m:t>10</m:t>
                            </m:r>
                          </m:e>
                          <m:sup>
                            <m:r>
                              <a:rPr lang="en-US" sz="1900" b="0" i="1" smtClean="0">
                                <a:latin typeface="Cambria Math" panose="02040503050406030204" pitchFamily="18" charset="0"/>
                              </a:rPr>
                              <m:t>−6</m:t>
                            </m:r>
                          </m:sup>
                        </m:sSup>
                        <m:r>
                          <a:rPr lang="en-US" sz="1900" i="1">
                            <a:latin typeface="Cambria Math" panose="02040503050406030204" pitchFamily="18" charset="0"/>
                          </a:rPr>
                          <m:t>𝑚𝑜𝑙</m:t>
                        </m:r>
                      </m:num>
                      <m:den>
                        <m:r>
                          <a:rPr lang="en-US" sz="1900" i="1">
                            <a:latin typeface="Cambria Math" panose="02040503050406030204" pitchFamily="18" charset="0"/>
                          </a:rPr>
                          <m:t>1 </m:t>
                        </m:r>
                        <m:r>
                          <a:rPr lang="en-US" sz="1900" i="1" smtClean="0">
                            <a:latin typeface="Cambria Math" panose="02040503050406030204" pitchFamily="18" charset="0"/>
                            <a:ea typeface="Cambria Math" panose="02040503050406030204" pitchFamily="18" charset="0"/>
                          </a:rPr>
                          <m:t>𝜇</m:t>
                        </m:r>
                        <m:r>
                          <a:rPr lang="en-US" sz="1900" i="1">
                            <a:latin typeface="Cambria Math" panose="02040503050406030204" pitchFamily="18" charset="0"/>
                          </a:rPr>
                          <m:t>𝑚𝑜𝑙</m:t>
                        </m:r>
                      </m:den>
                    </m:f>
                  </m:oMath>
                </a14:m>
                <a:r>
                  <a:rPr lang="en-US" sz="1900" dirty="0"/>
                  <a:t>   or </a:t>
                </a:r>
                <a14:m>
                  <m:oMath xmlns:m="http://schemas.openxmlformats.org/officeDocument/2006/math">
                    <m:f>
                      <m:fPr>
                        <m:ctrlPr>
                          <a:rPr lang="en-US" sz="1900" i="1">
                            <a:latin typeface="Cambria Math" panose="02040503050406030204" pitchFamily="18" charset="0"/>
                          </a:rPr>
                        </m:ctrlPr>
                      </m:fPr>
                      <m:num>
                        <m:r>
                          <a:rPr lang="en-US" sz="1900" i="1">
                            <a:latin typeface="Cambria Math" panose="02040503050406030204" pitchFamily="18" charset="0"/>
                          </a:rPr>
                          <m:t>1 </m:t>
                        </m:r>
                        <m:r>
                          <a:rPr lang="en-US" sz="1900" i="1">
                            <a:latin typeface="Cambria Math" panose="02040503050406030204" pitchFamily="18" charset="0"/>
                            <a:ea typeface="Cambria Math" panose="02040503050406030204" pitchFamily="18" charset="0"/>
                          </a:rPr>
                          <m:t>𝜇</m:t>
                        </m:r>
                        <m:r>
                          <a:rPr lang="en-US" sz="1900" i="1">
                            <a:latin typeface="Cambria Math" panose="02040503050406030204" pitchFamily="18" charset="0"/>
                          </a:rPr>
                          <m:t>𝑚𝑜𝑙</m:t>
                        </m:r>
                      </m:num>
                      <m:den>
                        <m:sSup>
                          <m:sSupPr>
                            <m:ctrlPr>
                              <a:rPr lang="en-US" sz="1900" i="1">
                                <a:latin typeface="Cambria Math" panose="02040503050406030204" pitchFamily="18" charset="0"/>
                              </a:rPr>
                            </m:ctrlPr>
                          </m:sSupPr>
                          <m:e>
                            <m:r>
                              <a:rPr lang="en-US" sz="1900" i="1">
                                <a:latin typeface="Cambria Math" panose="02040503050406030204" pitchFamily="18" charset="0"/>
                              </a:rPr>
                              <m:t>10</m:t>
                            </m:r>
                          </m:e>
                          <m:sup>
                            <m:r>
                              <a:rPr lang="en-US" sz="1900" i="1">
                                <a:latin typeface="Cambria Math" panose="02040503050406030204" pitchFamily="18" charset="0"/>
                              </a:rPr>
                              <m:t>−6</m:t>
                            </m:r>
                          </m:sup>
                        </m:sSup>
                        <m:r>
                          <a:rPr lang="en-US" sz="1900" i="1">
                            <a:latin typeface="Cambria Math" panose="02040503050406030204" pitchFamily="18" charset="0"/>
                          </a:rPr>
                          <m:t>𝑚𝑜𝑙</m:t>
                        </m:r>
                      </m:den>
                    </m:f>
                  </m:oMath>
                </a14:m>
                <a:endParaRPr lang="en-US" sz="1900" dirty="0"/>
              </a:p>
              <a:p>
                <a:pPr marL="0" indent="0">
                  <a:buNone/>
                </a:pPr>
                <a:endParaRPr lang="en-US" sz="1900" dirty="0"/>
              </a:p>
              <a:p>
                <a:pPr marL="0" indent="0">
                  <a:buNone/>
                </a:pPr>
                <a:r>
                  <a:rPr lang="en-US" sz="1900" dirty="0"/>
                  <a:t>Step 3: 					        </a:t>
                </a:r>
                <a14:m>
                  <m:oMath xmlns:m="http://schemas.openxmlformats.org/officeDocument/2006/math">
                    <m:r>
                      <a:rPr lang="en-US" sz="1900" b="0" i="1" smtClean="0">
                        <a:latin typeface="Cambria Math" panose="02040503050406030204" pitchFamily="18" charset="0"/>
                      </a:rPr>
                      <m:t>9.47 </m:t>
                    </m:r>
                    <m:r>
                      <a:rPr lang="en-US" sz="1900" b="0" i="1" smtClean="0">
                        <a:latin typeface="Cambria Math" panose="02040503050406030204" pitchFamily="18" charset="0"/>
                      </a:rPr>
                      <m:t>𝑘𝑚𝑜𝑙</m:t>
                    </m:r>
                    <m:r>
                      <a:rPr lang="en-US" sz="1900" b="0" i="1" smtClean="0">
                        <a:latin typeface="Cambria Math" panose="02040503050406030204" pitchFamily="18" charset="0"/>
                      </a:rPr>
                      <m:t>  </m:t>
                    </m:r>
                    <m:r>
                      <a:rPr lang="en-US" sz="1900" b="0" i="1" smtClean="0">
                        <a:latin typeface="Cambria Math" panose="02040503050406030204" pitchFamily="18" charset="0"/>
                      </a:rPr>
                      <m:t>𝑥</m:t>
                    </m:r>
                    <m:f>
                      <m:fPr>
                        <m:ctrlPr>
                          <a:rPr lang="en-US" sz="1900" i="1">
                            <a:latin typeface="Cambria Math" panose="02040503050406030204" pitchFamily="18" charset="0"/>
                          </a:rPr>
                        </m:ctrlPr>
                      </m:fPr>
                      <m:num>
                        <m:sSup>
                          <m:sSupPr>
                            <m:ctrlPr>
                              <a:rPr lang="en-US" sz="1900" i="1">
                                <a:latin typeface="Cambria Math" panose="02040503050406030204" pitchFamily="18" charset="0"/>
                              </a:rPr>
                            </m:ctrlPr>
                          </m:sSupPr>
                          <m:e>
                            <m:r>
                              <a:rPr lang="en-US" sz="1900" i="1">
                                <a:latin typeface="Cambria Math" panose="02040503050406030204" pitchFamily="18" charset="0"/>
                              </a:rPr>
                              <m:t>10</m:t>
                            </m:r>
                          </m:e>
                          <m:sup>
                            <m:r>
                              <a:rPr lang="en-US" sz="1900" i="1">
                                <a:latin typeface="Cambria Math" panose="02040503050406030204" pitchFamily="18" charset="0"/>
                              </a:rPr>
                              <m:t>3</m:t>
                            </m:r>
                          </m:sup>
                        </m:sSup>
                        <m:r>
                          <a:rPr lang="en-US" sz="1900" i="1">
                            <a:latin typeface="Cambria Math" panose="02040503050406030204" pitchFamily="18" charset="0"/>
                          </a:rPr>
                          <m:t>𝑚𝑜𝑙</m:t>
                        </m:r>
                      </m:num>
                      <m:den>
                        <m:r>
                          <a:rPr lang="en-US" sz="1900" i="1">
                            <a:latin typeface="Cambria Math" panose="02040503050406030204" pitchFamily="18" charset="0"/>
                          </a:rPr>
                          <m:t>1 </m:t>
                        </m:r>
                        <m:r>
                          <a:rPr lang="en-US" sz="1900" i="1">
                            <a:latin typeface="Cambria Math" panose="02040503050406030204" pitchFamily="18" charset="0"/>
                          </a:rPr>
                          <m:t>𝑘𝑚𝑜𝑙</m:t>
                        </m:r>
                      </m:den>
                    </m:f>
                    <m:r>
                      <a:rPr lang="en-US" sz="1900" b="0" i="1" smtClean="0">
                        <a:latin typeface="Cambria Math" panose="02040503050406030204" pitchFamily="18" charset="0"/>
                      </a:rPr>
                      <m:t>=9.47 </m:t>
                    </m:r>
                    <m:r>
                      <a:rPr lang="en-US" sz="1900" b="0" i="1" smtClean="0">
                        <a:latin typeface="Cambria Math" panose="02040503050406030204" pitchFamily="18" charset="0"/>
                      </a:rPr>
                      <m:t>𝑥</m:t>
                    </m:r>
                    <m:r>
                      <a:rPr lang="en-US" sz="1900" b="0" i="1" smtClean="0">
                        <a:latin typeface="Cambria Math" panose="02040503050406030204" pitchFamily="18" charset="0"/>
                      </a:rPr>
                      <m:t> </m:t>
                    </m:r>
                    <m:sSup>
                      <m:sSupPr>
                        <m:ctrlPr>
                          <a:rPr lang="en-US" sz="1900" b="0" i="1" smtClean="0">
                            <a:latin typeface="Cambria Math" panose="02040503050406030204" pitchFamily="18" charset="0"/>
                          </a:rPr>
                        </m:ctrlPr>
                      </m:sSupPr>
                      <m:e>
                        <m:r>
                          <a:rPr lang="en-US" sz="1900" b="0" i="1" smtClean="0">
                            <a:latin typeface="Cambria Math" panose="02040503050406030204" pitchFamily="18" charset="0"/>
                          </a:rPr>
                          <m:t>10</m:t>
                        </m:r>
                      </m:e>
                      <m:sup>
                        <m:r>
                          <a:rPr lang="en-US" sz="1900" b="0" i="1" smtClean="0">
                            <a:latin typeface="Cambria Math" panose="02040503050406030204" pitchFamily="18" charset="0"/>
                          </a:rPr>
                          <m:t>3</m:t>
                        </m:r>
                      </m:sup>
                    </m:sSup>
                    <m:r>
                      <a:rPr lang="en-US" sz="1900" b="0" i="1" smtClean="0">
                        <a:latin typeface="Cambria Math" panose="02040503050406030204" pitchFamily="18" charset="0"/>
                      </a:rPr>
                      <m:t>𝑚𝑜𝑙</m:t>
                    </m:r>
                  </m:oMath>
                </a14:m>
                <a:endParaRPr lang="en-US" sz="1900" b="0" dirty="0"/>
              </a:p>
              <a:p>
                <a:pPr marL="0" indent="0">
                  <a:buNone/>
                </a:pPr>
                <a:endParaRPr lang="en-US" sz="1900" dirty="0"/>
              </a:p>
              <a:p>
                <a:pPr marL="0" indent="0">
                  <a:buNone/>
                </a:pPr>
                <a:r>
                  <a:rPr lang="en-US" sz="1900" b="0" dirty="0"/>
                  <a:t>				                           </a:t>
                </a:r>
                <a14:m>
                  <m:oMath xmlns:m="http://schemas.openxmlformats.org/officeDocument/2006/math">
                    <m:r>
                      <a:rPr lang="en-US" sz="1900" b="0" i="1" smtClean="0">
                        <a:latin typeface="Cambria Math" panose="02040503050406030204" pitchFamily="18" charset="0"/>
                      </a:rPr>
                      <m:t>9.47 </m:t>
                    </m:r>
                    <m:r>
                      <a:rPr lang="en-US" sz="1900" b="0" i="1" smtClean="0">
                        <a:latin typeface="Cambria Math" panose="02040503050406030204" pitchFamily="18" charset="0"/>
                      </a:rPr>
                      <m:t>𝑥</m:t>
                    </m:r>
                    <m:r>
                      <a:rPr lang="en-US" sz="1900" b="0" i="1" smtClean="0">
                        <a:latin typeface="Cambria Math" panose="02040503050406030204" pitchFamily="18" charset="0"/>
                      </a:rPr>
                      <m:t> </m:t>
                    </m:r>
                    <m:sSup>
                      <m:sSupPr>
                        <m:ctrlPr>
                          <a:rPr lang="en-US" sz="1900" b="0" i="1" smtClean="0">
                            <a:latin typeface="Cambria Math" panose="02040503050406030204" pitchFamily="18" charset="0"/>
                          </a:rPr>
                        </m:ctrlPr>
                      </m:sSupPr>
                      <m:e>
                        <m:r>
                          <a:rPr lang="en-US" sz="1900" b="0" i="1" smtClean="0">
                            <a:latin typeface="Cambria Math" panose="02040503050406030204" pitchFamily="18" charset="0"/>
                          </a:rPr>
                          <m:t>10</m:t>
                        </m:r>
                      </m:e>
                      <m:sup>
                        <m:r>
                          <a:rPr lang="en-US" sz="1900" b="0" i="1" smtClean="0">
                            <a:latin typeface="Cambria Math" panose="02040503050406030204" pitchFamily="18" charset="0"/>
                          </a:rPr>
                          <m:t>3</m:t>
                        </m:r>
                      </m:sup>
                    </m:sSup>
                    <m:r>
                      <a:rPr lang="en-US" sz="1900" b="0" i="1" smtClean="0">
                        <a:latin typeface="Cambria Math" panose="02040503050406030204" pitchFamily="18" charset="0"/>
                      </a:rPr>
                      <m:t> </m:t>
                    </m:r>
                    <m:r>
                      <a:rPr lang="en-US" sz="1900" b="0" i="1" smtClean="0">
                        <a:latin typeface="Cambria Math" panose="02040503050406030204" pitchFamily="18" charset="0"/>
                      </a:rPr>
                      <m:t>𝑚𝑜𝑙</m:t>
                    </m:r>
                    <m:r>
                      <a:rPr lang="en-US" sz="1900" b="0" i="1" smtClean="0">
                        <a:latin typeface="Cambria Math" panose="02040503050406030204" pitchFamily="18" charset="0"/>
                      </a:rPr>
                      <m:t>  </m:t>
                    </m:r>
                    <m:r>
                      <a:rPr lang="en-US" sz="1900" b="0" i="1" smtClean="0">
                        <a:latin typeface="Cambria Math" panose="02040503050406030204" pitchFamily="18" charset="0"/>
                      </a:rPr>
                      <m:t>𝑥</m:t>
                    </m:r>
                    <m:f>
                      <m:fPr>
                        <m:ctrlPr>
                          <a:rPr lang="en-US" sz="1900" i="1">
                            <a:latin typeface="Cambria Math" panose="02040503050406030204" pitchFamily="18" charset="0"/>
                          </a:rPr>
                        </m:ctrlPr>
                      </m:fPr>
                      <m:num>
                        <m:r>
                          <a:rPr lang="en-US" sz="1900" i="1">
                            <a:latin typeface="Cambria Math" panose="02040503050406030204" pitchFamily="18" charset="0"/>
                          </a:rPr>
                          <m:t>1 </m:t>
                        </m:r>
                        <m:r>
                          <a:rPr lang="en-US" sz="1900" i="1">
                            <a:latin typeface="Cambria Math" panose="02040503050406030204" pitchFamily="18" charset="0"/>
                            <a:ea typeface="Cambria Math" panose="02040503050406030204" pitchFamily="18" charset="0"/>
                          </a:rPr>
                          <m:t>𝜇</m:t>
                        </m:r>
                        <m:r>
                          <a:rPr lang="en-US" sz="1900" i="1">
                            <a:latin typeface="Cambria Math" panose="02040503050406030204" pitchFamily="18" charset="0"/>
                          </a:rPr>
                          <m:t>𝑚𝑜𝑙</m:t>
                        </m:r>
                      </m:num>
                      <m:den>
                        <m:sSup>
                          <m:sSupPr>
                            <m:ctrlPr>
                              <a:rPr lang="en-US" sz="1900" i="1">
                                <a:latin typeface="Cambria Math" panose="02040503050406030204" pitchFamily="18" charset="0"/>
                              </a:rPr>
                            </m:ctrlPr>
                          </m:sSupPr>
                          <m:e>
                            <m:r>
                              <a:rPr lang="en-US" sz="1900" i="1">
                                <a:latin typeface="Cambria Math" panose="02040503050406030204" pitchFamily="18" charset="0"/>
                              </a:rPr>
                              <m:t>10</m:t>
                            </m:r>
                          </m:e>
                          <m:sup>
                            <m:r>
                              <a:rPr lang="en-US" sz="1900" i="1">
                                <a:latin typeface="Cambria Math" panose="02040503050406030204" pitchFamily="18" charset="0"/>
                              </a:rPr>
                              <m:t>−6</m:t>
                            </m:r>
                          </m:sup>
                        </m:sSup>
                        <m:r>
                          <a:rPr lang="en-US" sz="1900" i="1">
                            <a:latin typeface="Cambria Math" panose="02040503050406030204" pitchFamily="18" charset="0"/>
                          </a:rPr>
                          <m:t>𝑚𝑜𝑙</m:t>
                        </m:r>
                      </m:den>
                    </m:f>
                    <m:r>
                      <a:rPr lang="en-US" sz="1900" b="0" i="1" smtClean="0">
                        <a:latin typeface="Cambria Math" panose="02040503050406030204" pitchFamily="18" charset="0"/>
                      </a:rPr>
                      <m:t>=9.47 </m:t>
                    </m:r>
                    <m:r>
                      <a:rPr lang="en-US" sz="1900" b="0" i="1" smtClean="0">
                        <a:latin typeface="Cambria Math" panose="02040503050406030204" pitchFamily="18" charset="0"/>
                      </a:rPr>
                      <m:t>𝑥</m:t>
                    </m:r>
                    <m:r>
                      <a:rPr lang="en-US" sz="1900" b="0" i="1" smtClean="0">
                        <a:latin typeface="Cambria Math" panose="02040503050406030204" pitchFamily="18" charset="0"/>
                      </a:rPr>
                      <m:t> </m:t>
                    </m:r>
                    <m:sSup>
                      <m:sSupPr>
                        <m:ctrlPr>
                          <a:rPr lang="en-US" sz="1900" b="0" i="1" smtClean="0">
                            <a:latin typeface="Cambria Math" panose="02040503050406030204" pitchFamily="18" charset="0"/>
                          </a:rPr>
                        </m:ctrlPr>
                      </m:sSupPr>
                      <m:e>
                        <m:r>
                          <a:rPr lang="en-US" sz="1900" b="0" i="1" smtClean="0">
                            <a:latin typeface="Cambria Math" panose="02040503050406030204" pitchFamily="18" charset="0"/>
                          </a:rPr>
                          <m:t>10</m:t>
                        </m:r>
                      </m:e>
                      <m:sup>
                        <m:r>
                          <a:rPr lang="en-US" sz="1900" b="0" i="1" smtClean="0">
                            <a:latin typeface="Cambria Math" panose="02040503050406030204" pitchFamily="18" charset="0"/>
                          </a:rPr>
                          <m:t>9</m:t>
                        </m:r>
                      </m:sup>
                    </m:sSup>
                    <m:r>
                      <a:rPr lang="en-US" sz="1900" b="0" i="1" smtClean="0">
                        <a:latin typeface="Cambria Math" panose="02040503050406030204" pitchFamily="18" charset="0"/>
                      </a:rPr>
                      <m:t> </m:t>
                    </m:r>
                    <m:r>
                      <a:rPr lang="en-US" sz="1900" b="0" i="1" smtClean="0">
                        <a:latin typeface="Cambria Math" panose="02040503050406030204" pitchFamily="18" charset="0"/>
                        <a:ea typeface="Cambria Math" panose="02040503050406030204" pitchFamily="18" charset="0"/>
                      </a:rPr>
                      <m:t>𝜇</m:t>
                    </m:r>
                    <m:r>
                      <a:rPr lang="en-US" sz="1900" b="0" i="1" smtClean="0">
                        <a:latin typeface="Cambria Math" panose="02040503050406030204" pitchFamily="18" charset="0"/>
                      </a:rPr>
                      <m:t>𝑚𝑜𝑙</m:t>
                    </m:r>
                  </m:oMath>
                </a14:m>
                <a:endParaRPr lang="en-US" sz="1900" b="0" dirty="0"/>
              </a:p>
              <a:p>
                <a:pPr marL="0" indent="0">
                  <a:buNone/>
                </a:pPr>
                <a:r>
                  <a:rPr lang="en-US" sz="1900" dirty="0"/>
                  <a:t>					</a:t>
                </a:r>
              </a:p>
            </p:txBody>
          </p:sp>
        </mc:Choice>
        <mc:Fallback xmlns="">
          <p:sp>
            <p:nvSpPr>
              <p:cNvPr id="6" name="Content Placeholder 2">
                <a:extLst>
                  <a:ext uri="{FF2B5EF4-FFF2-40B4-BE49-F238E27FC236}">
                    <a16:creationId xmlns:a16="http://schemas.microsoft.com/office/drawing/2014/main" id="{73EDBDAC-C7F4-F813-F241-4B485618F10C}"/>
                  </a:ext>
                </a:extLst>
              </p:cNvPr>
              <p:cNvSpPr>
                <a:spLocks noGrp="1" noRot="1" noChangeAspect="1" noMove="1" noResize="1" noEditPoints="1" noAdjustHandles="1" noChangeArrowheads="1" noChangeShapeType="1" noTextEdit="1"/>
              </p:cNvSpPr>
              <p:nvPr>
                <p:ph idx="1"/>
              </p:nvPr>
            </p:nvSpPr>
            <p:spPr>
              <a:xfrm>
                <a:off x="267855" y="602673"/>
                <a:ext cx="11791950" cy="6118802"/>
              </a:xfrm>
              <a:blipFill>
                <a:blip r:embed="rId2"/>
                <a:stretch>
                  <a:fillRect l="-1086" t="-1793"/>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911E3A24-F6F0-9E9F-B19B-1536B9B41494}"/>
              </a:ext>
            </a:extLst>
          </p:cNvPr>
          <p:cNvSpPr>
            <a:spLocks noGrp="1"/>
          </p:cNvSpPr>
          <p:nvPr>
            <p:ph type="title"/>
          </p:nvPr>
        </p:nvSpPr>
        <p:spPr/>
        <p:txBody>
          <a:bodyPr/>
          <a:lstStyle/>
          <a:p>
            <a:r>
              <a:rPr lang="en-US" dirty="0"/>
              <a:t>Practice Problem – 2 step conversion</a:t>
            </a:r>
          </a:p>
        </p:txBody>
      </p:sp>
      <p:pic>
        <p:nvPicPr>
          <p:cNvPr id="4" name="Picture 3">
            <a:extLst>
              <a:ext uri="{FF2B5EF4-FFF2-40B4-BE49-F238E27FC236}">
                <a16:creationId xmlns:a16="http://schemas.microsoft.com/office/drawing/2014/main" id="{6CEF70E2-418E-6DB1-DE9A-1825A6D5A6F1}"/>
              </a:ext>
            </a:extLst>
          </p:cNvPr>
          <p:cNvPicPr>
            <a:picLocks noChangeAspect="1"/>
          </p:cNvPicPr>
          <p:nvPr/>
        </p:nvPicPr>
        <p:blipFill rotWithShape="1">
          <a:blip r:embed="rId3"/>
          <a:srcRect l="2052" t="35134" r="24704" b="56291"/>
          <a:stretch/>
        </p:blipFill>
        <p:spPr>
          <a:xfrm>
            <a:off x="239280" y="2543037"/>
            <a:ext cx="4714240" cy="371476"/>
          </a:xfrm>
          <a:prstGeom prst="rect">
            <a:avLst/>
          </a:prstGeom>
        </p:spPr>
      </p:pic>
      <p:pic>
        <p:nvPicPr>
          <p:cNvPr id="5" name="Picture 4">
            <a:extLst>
              <a:ext uri="{FF2B5EF4-FFF2-40B4-BE49-F238E27FC236}">
                <a16:creationId xmlns:a16="http://schemas.microsoft.com/office/drawing/2014/main" id="{540002FD-1DE6-1BC0-C747-9E6E8A827190}"/>
              </a:ext>
            </a:extLst>
          </p:cNvPr>
          <p:cNvPicPr>
            <a:picLocks noChangeAspect="1"/>
          </p:cNvPicPr>
          <p:nvPr/>
        </p:nvPicPr>
        <p:blipFill rotWithShape="1">
          <a:blip r:embed="rId3"/>
          <a:srcRect l="2555" t="64350" r="27594" b="27559"/>
          <a:stretch/>
        </p:blipFill>
        <p:spPr>
          <a:xfrm>
            <a:off x="267855" y="2257257"/>
            <a:ext cx="4495801" cy="350520"/>
          </a:xfrm>
          <a:prstGeom prst="rect">
            <a:avLst/>
          </a:prstGeom>
        </p:spPr>
      </p:pic>
      <p:sp>
        <p:nvSpPr>
          <p:cNvPr id="7" name="TextBox 6">
            <a:extLst>
              <a:ext uri="{FF2B5EF4-FFF2-40B4-BE49-F238E27FC236}">
                <a16:creationId xmlns:a16="http://schemas.microsoft.com/office/drawing/2014/main" id="{395202E2-109D-A935-B799-6CFABA6BCD04}"/>
              </a:ext>
            </a:extLst>
          </p:cNvPr>
          <p:cNvSpPr txBox="1"/>
          <p:nvPr/>
        </p:nvSpPr>
        <p:spPr>
          <a:xfrm>
            <a:off x="1466850" y="1576334"/>
            <a:ext cx="3914775" cy="369332"/>
          </a:xfrm>
          <a:prstGeom prst="rect">
            <a:avLst/>
          </a:prstGeom>
          <a:noFill/>
        </p:spPr>
        <p:txBody>
          <a:bodyPr wrap="square" rtlCol="0">
            <a:spAutoFit/>
          </a:bodyPr>
          <a:lstStyle/>
          <a:p>
            <a:r>
              <a:rPr lang="en-US" dirty="0"/>
              <a:t>find the conversion rate</a:t>
            </a:r>
          </a:p>
        </p:txBody>
      </p:sp>
      <p:sp>
        <p:nvSpPr>
          <p:cNvPr id="8" name="TextBox 7">
            <a:extLst>
              <a:ext uri="{FF2B5EF4-FFF2-40B4-BE49-F238E27FC236}">
                <a16:creationId xmlns:a16="http://schemas.microsoft.com/office/drawing/2014/main" id="{6E05FEED-3BBA-C4A4-2813-9579283BCCCD}"/>
              </a:ext>
            </a:extLst>
          </p:cNvPr>
          <p:cNvSpPr txBox="1"/>
          <p:nvPr/>
        </p:nvSpPr>
        <p:spPr>
          <a:xfrm>
            <a:off x="1466849" y="3125257"/>
            <a:ext cx="3914775" cy="369332"/>
          </a:xfrm>
          <a:prstGeom prst="rect">
            <a:avLst/>
          </a:prstGeom>
          <a:noFill/>
        </p:spPr>
        <p:txBody>
          <a:bodyPr wrap="square" rtlCol="0">
            <a:spAutoFit/>
          </a:bodyPr>
          <a:lstStyle/>
          <a:p>
            <a:r>
              <a:rPr lang="en-US" dirty="0"/>
              <a:t>write both as two fractions</a:t>
            </a:r>
          </a:p>
        </p:txBody>
      </p:sp>
      <p:sp>
        <p:nvSpPr>
          <p:cNvPr id="9" name="TextBox 8">
            <a:extLst>
              <a:ext uri="{FF2B5EF4-FFF2-40B4-BE49-F238E27FC236}">
                <a16:creationId xmlns:a16="http://schemas.microsoft.com/office/drawing/2014/main" id="{DF5A5FF7-8285-0FF9-C780-30D8D1FA7685}"/>
              </a:ext>
            </a:extLst>
          </p:cNvPr>
          <p:cNvSpPr txBox="1"/>
          <p:nvPr/>
        </p:nvSpPr>
        <p:spPr>
          <a:xfrm>
            <a:off x="1466848" y="4023310"/>
            <a:ext cx="3914775" cy="2031325"/>
          </a:xfrm>
          <a:prstGeom prst="rect">
            <a:avLst/>
          </a:prstGeom>
          <a:noFill/>
        </p:spPr>
        <p:txBody>
          <a:bodyPr wrap="square" rtlCol="0">
            <a:spAutoFit/>
          </a:bodyPr>
          <a:lstStyle/>
          <a:p>
            <a:r>
              <a:rPr lang="en-US" dirty="0"/>
              <a:t>Multiply the original value by the fraction. Use the fraction that has the same unit as the original value on the bottom. Cancel out any units.</a:t>
            </a:r>
          </a:p>
          <a:p>
            <a:endParaRPr lang="en-US" dirty="0"/>
          </a:p>
          <a:p>
            <a:r>
              <a:rPr lang="en-US" dirty="0"/>
              <a:t>Then repeat this with the second conversion fraction</a:t>
            </a:r>
          </a:p>
        </p:txBody>
      </p:sp>
      <p:sp>
        <p:nvSpPr>
          <p:cNvPr id="3" name="TextBox 2">
            <a:extLst>
              <a:ext uri="{FF2B5EF4-FFF2-40B4-BE49-F238E27FC236}">
                <a16:creationId xmlns:a16="http://schemas.microsoft.com/office/drawing/2014/main" id="{CF4F9D66-B6FA-F679-CB6E-41D3C3972405}"/>
              </a:ext>
            </a:extLst>
          </p:cNvPr>
          <p:cNvSpPr txBox="1"/>
          <p:nvPr/>
        </p:nvSpPr>
        <p:spPr>
          <a:xfrm>
            <a:off x="5257799" y="1564121"/>
            <a:ext cx="6666345" cy="646331"/>
          </a:xfrm>
          <a:prstGeom prst="rect">
            <a:avLst/>
          </a:prstGeom>
          <a:noFill/>
        </p:spPr>
        <p:txBody>
          <a:bodyPr wrap="square" rtlCol="0">
            <a:spAutoFit/>
          </a:bodyPr>
          <a:lstStyle/>
          <a:p>
            <a:r>
              <a:rPr lang="en-US" dirty="0"/>
              <a:t>We do not have a direct conversion rate from kilo to micro so we have to do a 2-step conversion.</a:t>
            </a:r>
          </a:p>
        </p:txBody>
      </p:sp>
      <p:sp>
        <p:nvSpPr>
          <p:cNvPr id="10" name="TextBox 9">
            <a:extLst>
              <a:ext uri="{FF2B5EF4-FFF2-40B4-BE49-F238E27FC236}">
                <a16:creationId xmlns:a16="http://schemas.microsoft.com/office/drawing/2014/main" id="{4BBC8CCF-F9CE-949C-B2D7-015A2284EF57}"/>
              </a:ext>
            </a:extLst>
          </p:cNvPr>
          <p:cNvSpPr txBox="1"/>
          <p:nvPr/>
        </p:nvSpPr>
        <p:spPr>
          <a:xfrm>
            <a:off x="5257799" y="2257257"/>
            <a:ext cx="6025285" cy="646331"/>
          </a:xfrm>
          <a:prstGeom prst="rect">
            <a:avLst/>
          </a:prstGeom>
          <a:noFill/>
        </p:spPr>
        <p:txBody>
          <a:bodyPr wrap="square" rtlCol="0">
            <a:spAutoFit/>
          </a:bodyPr>
          <a:lstStyle/>
          <a:p>
            <a:r>
              <a:rPr lang="en-US" dirty="0"/>
              <a:t>Conversion 1: 1 </a:t>
            </a:r>
            <a:r>
              <a:rPr lang="en-US" dirty="0" err="1"/>
              <a:t>kmol</a:t>
            </a:r>
            <a:r>
              <a:rPr lang="en-US" dirty="0"/>
              <a:t> = 10</a:t>
            </a:r>
            <a:r>
              <a:rPr lang="en-US" baseline="30000" dirty="0"/>
              <a:t>3</a:t>
            </a:r>
            <a:r>
              <a:rPr lang="en-US" dirty="0"/>
              <a:t> mol</a:t>
            </a:r>
          </a:p>
          <a:p>
            <a:r>
              <a:rPr lang="en-US" dirty="0"/>
              <a:t>Conversion 2: 1 </a:t>
            </a:r>
            <a:r>
              <a:rPr lang="el-GR" b="1" dirty="0"/>
              <a:t>μ</a:t>
            </a:r>
            <a:r>
              <a:rPr lang="en-US" dirty="0"/>
              <a:t>mol = 10</a:t>
            </a:r>
            <a:r>
              <a:rPr lang="en-US" baseline="30000" dirty="0"/>
              <a:t>-6</a:t>
            </a:r>
            <a:r>
              <a:rPr lang="en-US" dirty="0"/>
              <a:t> mol</a:t>
            </a:r>
          </a:p>
        </p:txBody>
      </p:sp>
      <p:cxnSp>
        <p:nvCxnSpPr>
          <p:cNvPr id="11" name="Straight Connector 10">
            <a:extLst>
              <a:ext uri="{FF2B5EF4-FFF2-40B4-BE49-F238E27FC236}">
                <a16:creationId xmlns:a16="http://schemas.microsoft.com/office/drawing/2014/main" id="{26ADF2AF-422C-6812-0119-09DB3A5EFB01}"/>
              </a:ext>
            </a:extLst>
          </p:cNvPr>
          <p:cNvCxnSpPr>
            <a:cxnSpLocks/>
          </p:cNvCxnSpPr>
          <p:nvPr/>
        </p:nvCxnSpPr>
        <p:spPr>
          <a:xfrm flipV="1">
            <a:off x="5862637" y="4132588"/>
            <a:ext cx="447675" cy="314325"/>
          </a:xfrm>
          <a:prstGeom prst="line">
            <a:avLst/>
          </a:prstGeom>
          <a:ln w="127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64A77454-1C74-216F-0A1D-752F7D5B36BF}"/>
              </a:ext>
            </a:extLst>
          </p:cNvPr>
          <p:cNvCxnSpPr>
            <a:cxnSpLocks/>
          </p:cNvCxnSpPr>
          <p:nvPr/>
        </p:nvCxnSpPr>
        <p:spPr>
          <a:xfrm flipV="1">
            <a:off x="6810379" y="4259914"/>
            <a:ext cx="447675" cy="314325"/>
          </a:xfrm>
          <a:prstGeom prst="line">
            <a:avLst/>
          </a:prstGeom>
          <a:ln w="127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5B37324D-C4C5-C28C-54FC-12199D574DC8}"/>
              </a:ext>
            </a:extLst>
          </p:cNvPr>
          <p:cNvCxnSpPr>
            <a:cxnSpLocks/>
          </p:cNvCxnSpPr>
          <p:nvPr/>
        </p:nvCxnSpPr>
        <p:spPr>
          <a:xfrm flipV="1">
            <a:off x="6400808" y="5010368"/>
            <a:ext cx="447675" cy="314325"/>
          </a:xfrm>
          <a:prstGeom prst="line">
            <a:avLst/>
          </a:prstGeom>
          <a:ln w="127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5D5A0283-3192-BC9A-380F-F824826BE7E8}"/>
              </a:ext>
            </a:extLst>
          </p:cNvPr>
          <p:cNvCxnSpPr>
            <a:cxnSpLocks/>
          </p:cNvCxnSpPr>
          <p:nvPr/>
        </p:nvCxnSpPr>
        <p:spPr>
          <a:xfrm flipV="1">
            <a:off x="7467626" y="5167530"/>
            <a:ext cx="400042" cy="214560"/>
          </a:xfrm>
          <a:prstGeom prst="line">
            <a:avLst/>
          </a:prstGeom>
          <a:ln w="12700">
            <a:solidFill>
              <a:srgbClr val="FF0000"/>
            </a:solidFill>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C98DC1FB-3655-6814-F8EE-577379F6F020}"/>
              </a:ext>
            </a:extLst>
          </p:cNvPr>
          <p:cNvSpPr txBox="1"/>
          <p:nvPr/>
        </p:nvSpPr>
        <p:spPr>
          <a:xfrm>
            <a:off x="206756" y="6444476"/>
            <a:ext cx="1578958" cy="276999"/>
          </a:xfrm>
          <a:prstGeom prst="rect">
            <a:avLst/>
          </a:prstGeom>
          <a:noFill/>
        </p:spPr>
        <p:txBody>
          <a:bodyPr wrap="square" rtlCol="0">
            <a:spAutoFit/>
          </a:bodyPr>
          <a:lstStyle/>
          <a:p>
            <a:r>
              <a:rPr lang="en-US" sz="1200" dirty="0"/>
              <a:t>Chapter 1.6</a:t>
            </a:r>
          </a:p>
        </p:txBody>
      </p:sp>
    </p:spTree>
    <p:extLst>
      <p:ext uri="{BB962C8B-B14F-4D97-AF65-F5344CB8AC3E}">
        <p14:creationId xmlns:p14="http://schemas.microsoft.com/office/powerpoint/2010/main" val="33701161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4218C-96F7-F393-0B36-47FC4FBECFD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9973B72-2A9D-A066-8668-7A2418678497}"/>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2A3167E-B1E0-22BC-3B68-88F01ED5F3E5}"/>
              </a:ext>
            </a:extLst>
          </p:cNvPr>
          <p:cNvPicPr>
            <a:picLocks noChangeAspect="1"/>
          </p:cNvPicPr>
          <p:nvPr/>
        </p:nvPicPr>
        <p:blipFill>
          <a:blip r:embed="rId2"/>
          <a:stretch>
            <a:fillRect/>
          </a:stretch>
        </p:blipFill>
        <p:spPr>
          <a:xfrm>
            <a:off x="3756927" y="111916"/>
            <a:ext cx="4567310" cy="981514"/>
          </a:xfrm>
          <a:prstGeom prst="rect">
            <a:avLst/>
          </a:prstGeom>
        </p:spPr>
      </p:pic>
      <p:sp>
        <p:nvSpPr>
          <p:cNvPr id="6" name="TextBox 5">
            <a:extLst>
              <a:ext uri="{FF2B5EF4-FFF2-40B4-BE49-F238E27FC236}">
                <a16:creationId xmlns:a16="http://schemas.microsoft.com/office/drawing/2014/main" id="{5C8FD23D-4119-D554-1D01-5CBA78314359}"/>
              </a:ext>
            </a:extLst>
          </p:cNvPr>
          <p:cNvSpPr txBox="1"/>
          <p:nvPr/>
        </p:nvSpPr>
        <p:spPr>
          <a:xfrm>
            <a:off x="206755" y="6444476"/>
            <a:ext cx="2031619" cy="276999"/>
          </a:xfrm>
          <a:prstGeom prst="rect">
            <a:avLst/>
          </a:prstGeom>
          <a:noFill/>
        </p:spPr>
        <p:txBody>
          <a:bodyPr wrap="square" rtlCol="0">
            <a:spAutoFit/>
          </a:bodyPr>
          <a:lstStyle/>
          <a:p>
            <a:r>
              <a:rPr lang="en-US" sz="1200" dirty="0"/>
              <a:t>Chapter 1.6, Appendix C</a:t>
            </a:r>
          </a:p>
        </p:txBody>
      </p:sp>
      <p:pic>
        <p:nvPicPr>
          <p:cNvPr id="8" name="Picture 7">
            <a:extLst>
              <a:ext uri="{FF2B5EF4-FFF2-40B4-BE49-F238E27FC236}">
                <a16:creationId xmlns:a16="http://schemas.microsoft.com/office/drawing/2014/main" id="{32B7060B-73B7-F67F-E3B3-173390EA5F4E}"/>
              </a:ext>
            </a:extLst>
          </p:cNvPr>
          <p:cNvPicPr>
            <a:picLocks noChangeAspect="1"/>
          </p:cNvPicPr>
          <p:nvPr/>
        </p:nvPicPr>
        <p:blipFill>
          <a:blip r:embed="rId3"/>
          <a:stretch>
            <a:fillRect/>
          </a:stretch>
        </p:blipFill>
        <p:spPr>
          <a:xfrm>
            <a:off x="5478300" y="5524777"/>
            <a:ext cx="6335009" cy="1162212"/>
          </a:xfrm>
          <a:prstGeom prst="rect">
            <a:avLst/>
          </a:prstGeom>
        </p:spPr>
      </p:pic>
    </p:spTree>
    <p:extLst>
      <p:ext uri="{BB962C8B-B14F-4D97-AF65-F5344CB8AC3E}">
        <p14:creationId xmlns:p14="http://schemas.microsoft.com/office/powerpoint/2010/main" val="30530100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390DB-4DAD-16A0-B7BB-D9F9778B962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2062EDE-C37E-AA1A-11DB-91E6303DF2B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DF2766AD-8892-BC34-4A31-ECAEE6A6DE14}"/>
              </a:ext>
            </a:extLst>
          </p:cNvPr>
          <p:cNvPicPr>
            <a:picLocks noChangeAspect="1"/>
          </p:cNvPicPr>
          <p:nvPr/>
        </p:nvPicPr>
        <p:blipFill>
          <a:blip r:embed="rId2"/>
          <a:stretch>
            <a:fillRect/>
          </a:stretch>
        </p:blipFill>
        <p:spPr>
          <a:xfrm>
            <a:off x="1826148" y="215584"/>
            <a:ext cx="8180332" cy="930905"/>
          </a:xfrm>
          <a:prstGeom prst="rect">
            <a:avLst/>
          </a:prstGeom>
        </p:spPr>
      </p:pic>
      <p:sp>
        <p:nvSpPr>
          <p:cNvPr id="6" name="TextBox 5">
            <a:extLst>
              <a:ext uri="{FF2B5EF4-FFF2-40B4-BE49-F238E27FC236}">
                <a16:creationId xmlns:a16="http://schemas.microsoft.com/office/drawing/2014/main" id="{F614B897-FADD-FE1F-5156-6975D20AB84C}"/>
              </a:ext>
            </a:extLst>
          </p:cNvPr>
          <p:cNvSpPr txBox="1"/>
          <p:nvPr/>
        </p:nvSpPr>
        <p:spPr>
          <a:xfrm>
            <a:off x="206755" y="6444476"/>
            <a:ext cx="2031619" cy="276999"/>
          </a:xfrm>
          <a:prstGeom prst="rect">
            <a:avLst/>
          </a:prstGeom>
          <a:noFill/>
        </p:spPr>
        <p:txBody>
          <a:bodyPr wrap="square" rtlCol="0">
            <a:spAutoFit/>
          </a:bodyPr>
          <a:lstStyle/>
          <a:p>
            <a:r>
              <a:rPr lang="en-US" sz="1200" dirty="0"/>
              <a:t>Chapter 1.6</a:t>
            </a:r>
          </a:p>
        </p:txBody>
      </p:sp>
    </p:spTree>
    <p:extLst>
      <p:ext uri="{BB962C8B-B14F-4D97-AF65-F5344CB8AC3E}">
        <p14:creationId xmlns:p14="http://schemas.microsoft.com/office/powerpoint/2010/main" val="11245402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3EC1A-6189-5F0C-3605-FBF57B0AA84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5B7FA5E-8704-26F0-3A7A-599D66074A6E}"/>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B2D88BEC-98ED-451F-A548-972AD2226FCD}"/>
              </a:ext>
            </a:extLst>
          </p:cNvPr>
          <p:cNvPicPr>
            <a:picLocks noChangeAspect="1"/>
          </p:cNvPicPr>
          <p:nvPr/>
        </p:nvPicPr>
        <p:blipFill>
          <a:blip r:embed="rId2"/>
          <a:stretch>
            <a:fillRect/>
          </a:stretch>
        </p:blipFill>
        <p:spPr>
          <a:xfrm>
            <a:off x="2044360" y="136525"/>
            <a:ext cx="8330147" cy="1763395"/>
          </a:xfrm>
          <a:prstGeom prst="rect">
            <a:avLst/>
          </a:prstGeom>
        </p:spPr>
      </p:pic>
      <p:sp>
        <p:nvSpPr>
          <p:cNvPr id="6" name="TextBox 5">
            <a:extLst>
              <a:ext uri="{FF2B5EF4-FFF2-40B4-BE49-F238E27FC236}">
                <a16:creationId xmlns:a16="http://schemas.microsoft.com/office/drawing/2014/main" id="{78078819-9BAE-9858-D7DD-B73381F4A4EB}"/>
              </a:ext>
            </a:extLst>
          </p:cNvPr>
          <p:cNvSpPr txBox="1"/>
          <p:nvPr/>
        </p:nvSpPr>
        <p:spPr>
          <a:xfrm>
            <a:off x="206755" y="6444476"/>
            <a:ext cx="2031619" cy="276999"/>
          </a:xfrm>
          <a:prstGeom prst="rect">
            <a:avLst/>
          </a:prstGeom>
          <a:noFill/>
        </p:spPr>
        <p:txBody>
          <a:bodyPr wrap="square" rtlCol="0">
            <a:spAutoFit/>
          </a:bodyPr>
          <a:lstStyle/>
          <a:p>
            <a:r>
              <a:rPr lang="en-US" sz="1200" dirty="0"/>
              <a:t>Chapter 1.6, Appendix C</a:t>
            </a:r>
          </a:p>
        </p:txBody>
      </p:sp>
      <p:pic>
        <p:nvPicPr>
          <p:cNvPr id="8" name="Picture 7">
            <a:extLst>
              <a:ext uri="{FF2B5EF4-FFF2-40B4-BE49-F238E27FC236}">
                <a16:creationId xmlns:a16="http://schemas.microsoft.com/office/drawing/2014/main" id="{F4EBDA3C-61AD-5B79-1011-68502ADA9F22}"/>
              </a:ext>
            </a:extLst>
          </p:cNvPr>
          <p:cNvPicPr>
            <a:picLocks noChangeAspect="1"/>
          </p:cNvPicPr>
          <p:nvPr/>
        </p:nvPicPr>
        <p:blipFill>
          <a:blip r:embed="rId3"/>
          <a:stretch>
            <a:fillRect/>
          </a:stretch>
        </p:blipFill>
        <p:spPr>
          <a:xfrm>
            <a:off x="8107679" y="5122768"/>
            <a:ext cx="3877565" cy="1598707"/>
          </a:xfrm>
          <a:prstGeom prst="rect">
            <a:avLst/>
          </a:prstGeom>
        </p:spPr>
      </p:pic>
      <p:sp>
        <p:nvSpPr>
          <p:cNvPr id="7" name="TextBox 6">
            <a:extLst>
              <a:ext uri="{FF2B5EF4-FFF2-40B4-BE49-F238E27FC236}">
                <a16:creationId xmlns:a16="http://schemas.microsoft.com/office/drawing/2014/main" id="{BB81286C-B2F5-A8D6-F542-B909F05DDD50}"/>
              </a:ext>
            </a:extLst>
          </p:cNvPr>
          <p:cNvSpPr txBox="1"/>
          <p:nvPr/>
        </p:nvSpPr>
        <p:spPr>
          <a:xfrm>
            <a:off x="10149840" y="4763597"/>
            <a:ext cx="4084320" cy="369332"/>
          </a:xfrm>
          <a:prstGeom prst="rect">
            <a:avLst/>
          </a:prstGeom>
          <a:noFill/>
        </p:spPr>
        <p:txBody>
          <a:bodyPr wrap="square" rtlCol="0">
            <a:spAutoFit/>
          </a:bodyPr>
          <a:lstStyle/>
          <a:p>
            <a:r>
              <a:rPr lang="en-US" dirty="0"/>
              <a:t>1 gallon = 4 quarts</a:t>
            </a:r>
          </a:p>
        </p:txBody>
      </p:sp>
    </p:spTree>
    <p:extLst>
      <p:ext uri="{BB962C8B-B14F-4D97-AF65-F5344CB8AC3E}">
        <p14:creationId xmlns:p14="http://schemas.microsoft.com/office/powerpoint/2010/main" val="2572640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38C9A-A01D-FC36-BFC2-36B0818B4B13}"/>
              </a:ext>
            </a:extLst>
          </p:cNvPr>
          <p:cNvSpPr>
            <a:spLocks noGrp="1"/>
          </p:cNvSpPr>
          <p:nvPr>
            <p:ph type="title"/>
          </p:nvPr>
        </p:nvSpPr>
        <p:spPr/>
        <p:txBody>
          <a:bodyPr/>
          <a:lstStyle/>
          <a:p>
            <a:r>
              <a:rPr lang="en-US" dirty="0"/>
              <a:t>Practice Problem</a:t>
            </a:r>
          </a:p>
        </p:txBody>
      </p:sp>
      <p:sp>
        <p:nvSpPr>
          <p:cNvPr id="3" name="Content Placeholder 2">
            <a:extLst>
              <a:ext uri="{FF2B5EF4-FFF2-40B4-BE49-F238E27FC236}">
                <a16:creationId xmlns:a16="http://schemas.microsoft.com/office/drawing/2014/main" id="{56640401-90A1-19B8-1BEE-72C8E128C49A}"/>
              </a:ext>
            </a:extLst>
          </p:cNvPr>
          <p:cNvSpPr>
            <a:spLocks noGrp="1"/>
          </p:cNvSpPr>
          <p:nvPr>
            <p:ph idx="1"/>
          </p:nvPr>
        </p:nvSpPr>
        <p:spPr>
          <a:xfrm>
            <a:off x="838200" y="721360"/>
            <a:ext cx="10515600" cy="5455603"/>
          </a:xfrm>
        </p:spPr>
        <p:txBody>
          <a:bodyPr/>
          <a:lstStyle/>
          <a:p>
            <a:pPr marL="0" indent="0">
              <a:buNone/>
            </a:pPr>
            <a:r>
              <a:rPr lang="en-US" dirty="0"/>
              <a:t>How many moles in 0.26 grams of carbon?</a:t>
            </a:r>
          </a:p>
        </p:txBody>
      </p:sp>
      <p:pic>
        <p:nvPicPr>
          <p:cNvPr id="5" name="Picture 4">
            <a:extLst>
              <a:ext uri="{FF2B5EF4-FFF2-40B4-BE49-F238E27FC236}">
                <a16:creationId xmlns:a16="http://schemas.microsoft.com/office/drawing/2014/main" id="{F8858CA4-2AA5-4837-508A-0ECC3BEE70C8}"/>
              </a:ext>
            </a:extLst>
          </p:cNvPr>
          <p:cNvPicPr>
            <a:picLocks noChangeAspect="1"/>
          </p:cNvPicPr>
          <p:nvPr/>
        </p:nvPicPr>
        <p:blipFill>
          <a:blip r:embed="rId2"/>
          <a:stretch>
            <a:fillRect/>
          </a:stretch>
        </p:blipFill>
        <p:spPr>
          <a:xfrm>
            <a:off x="5648960" y="4789645"/>
            <a:ext cx="6492240" cy="1946096"/>
          </a:xfrm>
          <a:prstGeom prst="rect">
            <a:avLst/>
          </a:prstGeom>
        </p:spPr>
      </p:pic>
      <p:sp>
        <p:nvSpPr>
          <p:cNvPr id="6" name="TextBox 5">
            <a:extLst>
              <a:ext uri="{FF2B5EF4-FFF2-40B4-BE49-F238E27FC236}">
                <a16:creationId xmlns:a16="http://schemas.microsoft.com/office/drawing/2014/main" id="{639AA512-B6D9-1D97-150D-5DCD4C7ECFAF}"/>
              </a:ext>
            </a:extLst>
          </p:cNvPr>
          <p:cNvSpPr txBox="1"/>
          <p:nvPr/>
        </p:nvSpPr>
        <p:spPr>
          <a:xfrm>
            <a:off x="206755" y="6444476"/>
            <a:ext cx="2031619" cy="276999"/>
          </a:xfrm>
          <a:prstGeom prst="rect">
            <a:avLst/>
          </a:prstGeom>
          <a:noFill/>
        </p:spPr>
        <p:txBody>
          <a:bodyPr wrap="square" rtlCol="0">
            <a:spAutoFit/>
          </a:bodyPr>
          <a:lstStyle/>
          <a:p>
            <a:r>
              <a:rPr lang="en-US" sz="1200" dirty="0"/>
              <a:t>Chapter 2.4</a:t>
            </a:r>
          </a:p>
        </p:txBody>
      </p:sp>
      <p:sp>
        <p:nvSpPr>
          <p:cNvPr id="7" name="Rectangle 6">
            <a:extLst>
              <a:ext uri="{FF2B5EF4-FFF2-40B4-BE49-F238E27FC236}">
                <a16:creationId xmlns:a16="http://schemas.microsoft.com/office/drawing/2014/main" id="{F15C4B08-13CE-41D3-7BC9-A77EFFDDAB70}"/>
              </a:ext>
            </a:extLst>
          </p:cNvPr>
          <p:cNvSpPr/>
          <p:nvPr/>
        </p:nvSpPr>
        <p:spPr>
          <a:xfrm>
            <a:off x="10083721" y="4820125"/>
            <a:ext cx="574120" cy="30051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954DA8B-0685-4E6B-8C32-D241807A99E4}"/>
              </a:ext>
            </a:extLst>
          </p:cNvPr>
          <p:cNvSpPr/>
          <p:nvPr/>
        </p:nvSpPr>
        <p:spPr>
          <a:xfrm>
            <a:off x="9707801" y="5100320"/>
            <a:ext cx="574120" cy="30051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F11CB97-CA2F-5297-C39B-0B963FA96DED}"/>
              </a:ext>
            </a:extLst>
          </p:cNvPr>
          <p:cNvSpPr txBox="1"/>
          <p:nvPr/>
        </p:nvSpPr>
        <p:spPr>
          <a:xfrm>
            <a:off x="0" y="4444918"/>
            <a:ext cx="6045200" cy="369332"/>
          </a:xfrm>
          <a:prstGeom prst="rect">
            <a:avLst/>
          </a:prstGeom>
          <a:noFill/>
        </p:spPr>
        <p:txBody>
          <a:bodyPr wrap="square" rtlCol="0">
            <a:spAutoFit/>
          </a:bodyPr>
          <a:lstStyle/>
          <a:p>
            <a:r>
              <a:rPr lang="en-US" dirty="0"/>
              <a:t>Conversion rate: 12.01 grams of carbon = 1 mole of carbon</a:t>
            </a:r>
          </a:p>
        </p:txBody>
      </p:sp>
      <p:sp>
        <p:nvSpPr>
          <p:cNvPr id="10" name="TextBox 9">
            <a:extLst>
              <a:ext uri="{FF2B5EF4-FFF2-40B4-BE49-F238E27FC236}">
                <a16:creationId xmlns:a16="http://schemas.microsoft.com/office/drawing/2014/main" id="{2E338F11-27C8-83BD-0467-CE12048FE973}"/>
              </a:ext>
            </a:extLst>
          </p:cNvPr>
          <p:cNvSpPr txBox="1"/>
          <p:nvPr/>
        </p:nvSpPr>
        <p:spPr>
          <a:xfrm>
            <a:off x="2108200" y="4970382"/>
            <a:ext cx="2468881" cy="369332"/>
          </a:xfrm>
          <a:prstGeom prst="rect">
            <a:avLst/>
          </a:prstGeom>
          <a:noFill/>
        </p:spPr>
        <p:txBody>
          <a:bodyPr wrap="square" rtlCol="0">
            <a:spAutoFit/>
          </a:bodyPr>
          <a:lstStyle/>
          <a:p>
            <a:r>
              <a:rPr lang="en-US" dirty="0"/>
              <a:t>12.01 g C = 1 mol C</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ED9C89A-12CA-71A2-A1D8-E919240AB1C6}"/>
                  </a:ext>
                </a:extLst>
              </p:cNvPr>
              <p:cNvSpPr txBox="1"/>
              <p:nvPr/>
            </p:nvSpPr>
            <p:spPr>
              <a:xfrm>
                <a:off x="1760220" y="5451679"/>
                <a:ext cx="6121400" cy="666401"/>
              </a:xfrm>
              <a:prstGeom prst="rect">
                <a:avLst/>
              </a:prstGeom>
              <a:noFill/>
            </p:spPr>
            <p:txBody>
              <a:bodyPr wrap="square">
                <a:spAutoFit/>
              </a:bodyPr>
              <a:lstStyle/>
              <a:p>
                <a:r>
                  <a:rPr lang="en-US" sz="2400" dirty="0"/>
                  <a:t> </a:t>
                </a:r>
                <a14:m>
                  <m:oMath xmlns:m="http://schemas.openxmlformats.org/officeDocument/2006/math">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12.01 </m:t>
                        </m:r>
                        <m:r>
                          <a:rPr lang="en-US" sz="2400" b="0" i="1" smtClean="0">
                            <a:latin typeface="Cambria Math" panose="02040503050406030204" pitchFamily="18" charset="0"/>
                          </a:rPr>
                          <m:t>𝑔</m:t>
                        </m:r>
                        <m:r>
                          <a:rPr lang="en-US" sz="2400" b="0" i="1" smtClean="0">
                            <a:latin typeface="Cambria Math" panose="02040503050406030204" pitchFamily="18" charset="0"/>
                          </a:rPr>
                          <m:t> </m:t>
                        </m:r>
                        <m:r>
                          <a:rPr lang="en-US" sz="2400" b="0" i="1" smtClean="0">
                            <a:latin typeface="Cambria Math" panose="02040503050406030204" pitchFamily="18" charset="0"/>
                          </a:rPr>
                          <m:t>𝐶</m:t>
                        </m:r>
                      </m:num>
                      <m:den>
                        <m:r>
                          <a:rPr lang="en-US" sz="2400" b="0" i="1" smtClean="0">
                            <a:latin typeface="Cambria Math" panose="02040503050406030204" pitchFamily="18" charset="0"/>
                          </a:rPr>
                          <m:t>1 </m:t>
                        </m:r>
                        <m:r>
                          <a:rPr lang="en-US" sz="2400" b="0" i="1" smtClean="0">
                            <a:latin typeface="Cambria Math" panose="02040503050406030204" pitchFamily="18" charset="0"/>
                          </a:rPr>
                          <m:t>𝑚𝑜𝑙</m:t>
                        </m:r>
                        <m:r>
                          <a:rPr lang="en-US" sz="2400" b="0" i="1" smtClean="0">
                            <a:latin typeface="Cambria Math" panose="02040503050406030204" pitchFamily="18" charset="0"/>
                          </a:rPr>
                          <m:t> </m:t>
                        </m:r>
                        <m:r>
                          <a:rPr lang="en-US" sz="2400" b="0" i="1" smtClean="0">
                            <a:latin typeface="Cambria Math" panose="02040503050406030204" pitchFamily="18" charset="0"/>
                          </a:rPr>
                          <m:t>𝐶</m:t>
                        </m:r>
                      </m:den>
                    </m:f>
                  </m:oMath>
                </a14:m>
                <a:r>
                  <a:rPr lang="en-US" sz="2400" dirty="0"/>
                  <a:t> or </a:t>
                </a:r>
                <a14:m>
                  <m:oMath xmlns:m="http://schemas.openxmlformats.org/officeDocument/2006/math">
                    <m:f>
                      <m:fPr>
                        <m:ctrlPr>
                          <a:rPr lang="en-US" sz="2400" i="1">
                            <a:latin typeface="Cambria Math" panose="02040503050406030204" pitchFamily="18" charset="0"/>
                          </a:rPr>
                        </m:ctrlPr>
                      </m:fPr>
                      <m:num>
                        <m:r>
                          <a:rPr lang="en-US" sz="2400" b="0" i="1" smtClean="0">
                            <a:latin typeface="Cambria Math" panose="02040503050406030204" pitchFamily="18" charset="0"/>
                          </a:rPr>
                          <m:t>1 </m:t>
                        </m:r>
                        <m:r>
                          <a:rPr lang="en-US" sz="2400" i="1">
                            <a:latin typeface="Cambria Math" panose="02040503050406030204" pitchFamily="18" charset="0"/>
                          </a:rPr>
                          <m:t>𝑚</m:t>
                        </m:r>
                        <m:r>
                          <a:rPr lang="en-US" sz="2400" b="0" i="1" smtClean="0">
                            <a:latin typeface="Cambria Math" panose="02040503050406030204" pitchFamily="18" charset="0"/>
                          </a:rPr>
                          <m:t>𝑜𝑙</m:t>
                        </m:r>
                        <m:r>
                          <a:rPr lang="en-US" sz="2400" b="0" i="1" smtClean="0">
                            <a:latin typeface="Cambria Math" panose="02040503050406030204" pitchFamily="18" charset="0"/>
                          </a:rPr>
                          <m:t> </m:t>
                        </m:r>
                        <m:r>
                          <a:rPr lang="en-US" sz="2400" b="0" i="1" smtClean="0">
                            <a:latin typeface="Cambria Math" panose="02040503050406030204" pitchFamily="18" charset="0"/>
                          </a:rPr>
                          <m:t>𝐶</m:t>
                        </m:r>
                      </m:num>
                      <m:den>
                        <m:r>
                          <a:rPr lang="en-US" sz="2400" b="0" i="1" smtClean="0">
                            <a:latin typeface="Cambria Math" panose="02040503050406030204" pitchFamily="18" charset="0"/>
                          </a:rPr>
                          <m:t>12.01 </m:t>
                        </m:r>
                        <m:r>
                          <a:rPr lang="en-US" sz="2400" b="0" i="1" smtClean="0">
                            <a:latin typeface="Cambria Math" panose="02040503050406030204" pitchFamily="18" charset="0"/>
                          </a:rPr>
                          <m:t>𝑔</m:t>
                        </m:r>
                        <m:r>
                          <a:rPr lang="en-US" sz="2400" b="0" i="1" smtClean="0">
                            <a:latin typeface="Cambria Math" panose="02040503050406030204" pitchFamily="18" charset="0"/>
                          </a:rPr>
                          <m:t> </m:t>
                        </m:r>
                        <m:r>
                          <a:rPr lang="en-US" sz="2400" b="0" i="1" smtClean="0">
                            <a:latin typeface="Cambria Math" panose="02040503050406030204" pitchFamily="18" charset="0"/>
                          </a:rPr>
                          <m:t>𝐶</m:t>
                        </m:r>
                      </m:den>
                    </m:f>
                  </m:oMath>
                </a14:m>
                <a:r>
                  <a:rPr lang="en-US" sz="2400" dirty="0"/>
                  <a:t> </a:t>
                </a:r>
              </a:p>
            </p:txBody>
          </p:sp>
        </mc:Choice>
        <mc:Fallback xmlns="">
          <p:sp>
            <p:nvSpPr>
              <p:cNvPr id="12" name="TextBox 11">
                <a:extLst>
                  <a:ext uri="{FF2B5EF4-FFF2-40B4-BE49-F238E27FC236}">
                    <a16:creationId xmlns:a16="http://schemas.microsoft.com/office/drawing/2014/main" id="{1ED9C89A-12CA-71A2-A1D8-E919240AB1C6}"/>
                  </a:ext>
                </a:extLst>
              </p:cNvPr>
              <p:cNvSpPr txBox="1">
                <a:spLocks noRot="1" noChangeAspect="1" noMove="1" noResize="1" noEditPoints="1" noAdjustHandles="1" noChangeArrowheads="1" noChangeShapeType="1" noTextEdit="1"/>
              </p:cNvSpPr>
              <p:nvPr/>
            </p:nvSpPr>
            <p:spPr>
              <a:xfrm>
                <a:off x="1760220" y="5451679"/>
                <a:ext cx="6121400" cy="666401"/>
              </a:xfrm>
              <a:prstGeom prst="rect">
                <a:avLst/>
              </a:prstGeom>
              <a:blipFill>
                <a:blip r:embed="rId3"/>
                <a:stretch>
                  <a:fillRect b="-2727"/>
                </a:stretch>
              </a:blipFill>
            </p:spPr>
            <p:txBody>
              <a:bodyPr/>
              <a:lstStyle/>
              <a:p>
                <a:r>
                  <a:rPr lang="en-US">
                    <a:noFill/>
                  </a:rPr>
                  <a:t> </a:t>
                </a:r>
              </a:p>
            </p:txBody>
          </p:sp>
        </mc:Fallback>
      </mc:AlternateContent>
    </p:spTree>
    <p:extLst>
      <p:ext uri="{BB962C8B-B14F-4D97-AF65-F5344CB8AC3E}">
        <p14:creationId xmlns:p14="http://schemas.microsoft.com/office/powerpoint/2010/main" val="3717388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858CA4-2AA5-4837-508A-0ECC3BEE70C8}"/>
              </a:ext>
            </a:extLst>
          </p:cNvPr>
          <p:cNvPicPr>
            <a:picLocks noChangeAspect="1"/>
          </p:cNvPicPr>
          <p:nvPr/>
        </p:nvPicPr>
        <p:blipFill>
          <a:blip r:embed="rId2"/>
          <a:stretch>
            <a:fillRect/>
          </a:stretch>
        </p:blipFill>
        <p:spPr>
          <a:xfrm>
            <a:off x="5648960" y="4789645"/>
            <a:ext cx="6492240" cy="1946096"/>
          </a:xfrm>
          <a:prstGeom prst="rect">
            <a:avLst/>
          </a:prstGeom>
        </p:spPr>
      </p:pic>
      <p:sp>
        <p:nvSpPr>
          <p:cNvPr id="2" name="Title 1">
            <a:extLst>
              <a:ext uri="{FF2B5EF4-FFF2-40B4-BE49-F238E27FC236}">
                <a16:creationId xmlns:a16="http://schemas.microsoft.com/office/drawing/2014/main" id="{13D38C9A-A01D-FC36-BFC2-36B0818B4B13}"/>
              </a:ext>
            </a:extLst>
          </p:cNvPr>
          <p:cNvSpPr>
            <a:spLocks noGrp="1"/>
          </p:cNvSpPr>
          <p:nvPr>
            <p:ph type="title"/>
          </p:nvPr>
        </p:nvSpPr>
        <p:spPr/>
        <p:txBody>
          <a:bodyPr/>
          <a:lstStyle/>
          <a:p>
            <a:r>
              <a:rPr lang="en-US" dirty="0"/>
              <a:t>Practice Problem</a:t>
            </a:r>
          </a:p>
        </p:txBody>
      </p:sp>
      <p:sp>
        <p:nvSpPr>
          <p:cNvPr id="3" name="Content Placeholder 2">
            <a:extLst>
              <a:ext uri="{FF2B5EF4-FFF2-40B4-BE49-F238E27FC236}">
                <a16:creationId xmlns:a16="http://schemas.microsoft.com/office/drawing/2014/main" id="{56640401-90A1-19B8-1BEE-72C8E128C49A}"/>
              </a:ext>
            </a:extLst>
          </p:cNvPr>
          <p:cNvSpPr>
            <a:spLocks noGrp="1"/>
          </p:cNvSpPr>
          <p:nvPr>
            <p:ph idx="1"/>
          </p:nvPr>
        </p:nvSpPr>
        <p:spPr>
          <a:xfrm>
            <a:off x="838200" y="721360"/>
            <a:ext cx="10515600" cy="5455603"/>
          </a:xfrm>
        </p:spPr>
        <p:txBody>
          <a:bodyPr/>
          <a:lstStyle/>
          <a:p>
            <a:pPr marL="0" indent="0">
              <a:buNone/>
            </a:pPr>
            <a:r>
              <a:rPr lang="en-US" dirty="0"/>
              <a:t>How many atoms of sodium in 1.3 moles of sodium?</a:t>
            </a:r>
          </a:p>
        </p:txBody>
      </p:sp>
      <p:sp>
        <p:nvSpPr>
          <p:cNvPr id="6" name="TextBox 5">
            <a:extLst>
              <a:ext uri="{FF2B5EF4-FFF2-40B4-BE49-F238E27FC236}">
                <a16:creationId xmlns:a16="http://schemas.microsoft.com/office/drawing/2014/main" id="{639AA512-B6D9-1D97-150D-5DCD4C7ECFAF}"/>
              </a:ext>
            </a:extLst>
          </p:cNvPr>
          <p:cNvSpPr txBox="1"/>
          <p:nvPr/>
        </p:nvSpPr>
        <p:spPr>
          <a:xfrm>
            <a:off x="206755" y="6444476"/>
            <a:ext cx="2031619" cy="276999"/>
          </a:xfrm>
          <a:prstGeom prst="rect">
            <a:avLst/>
          </a:prstGeom>
          <a:noFill/>
        </p:spPr>
        <p:txBody>
          <a:bodyPr wrap="square" rtlCol="0">
            <a:spAutoFit/>
          </a:bodyPr>
          <a:lstStyle/>
          <a:p>
            <a:r>
              <a:rPr lang="en-US" sz="1200" dirty="0"/>
              <a:t>Chapter 2.4</a:t>
            </a:r>
          </a:p>
        </p:txBody>
      </p:sp>
      <p:sp>
        <p:nvSpPr>
          <p:cNvPr id="7" name="Rectangle 6">
            <a:extLst>
              <a:ext uri="{FF2B5EF4-FFF2-40B4-BE49-F238E27FC236}">
                <a16:creationId xmlns:a16="http://schemas.microsoft.com/office/drawing/2014/main" id="{F15C4B08-13CE-41D3-7BC9-A77EFFDDAB70}"/>
              </a:ext>
            </a:extLst>
          </p:cNvPr>
          <p:cNvSpPr/>
          <p:nvPr/>
        </p:nvSpPr>
        <p:spPr>
          <a:xfrm>
            <a:off x="11066740" y="4820124"/>
            <a:ext cx="857036" cy="30051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954DA8B-0685-4E6B-8C32-D241807A99E4}"/>
              </a:ext>
            </a:extLst>
          </p:cNvPr>
          <p:cNvSpPr/>
          <p:nvPr/>
        </p:nvSpPr>
        <p:spPr>
          <a:xfrm>
            <a:off x="11066740" y="5120639"/>
            <a:ext cx="857036" cy="30051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F11CB97-CA2F-5297-C39B-0B963FA96DED}"/>
              </a:ext>
            </a:extLst>
          </p:cNvPr>
          <p:cNvSpPr txBox="1"/>
          <p:nvPr/>
        </p:nvSpPr>
        <p:spPr>
          <a:xfrm>
            <a:off x="0" y="4444918"/>
            <a:ext cx="6746240" cy="369332"/>
          </a:xfrm>
          <a:prstGeom prst="rect">
            <a:avLst/>
          </a:prstGeom>
          <a:noFill/>
        </p:spPr>
        <p:txBody>
          <a:bodyPr wrap="square" rtlCol="0">
            <a:spAutoFit/>
          </a:bodyPr>
          <a:lstStyle/>
          <a:p>
            <a:r>
              <a:rPr lang="en-US" dirty="0"/>
              <a:t>Conversion rate: 6.022 x 10</a:t>
            </a:r>
            <a:r>
              <a:rPr lang="en-US" baseline="30000" dirty="0"/>
              <a:t>23</a:t>
            </a:r>
            <a:r>
              <a:rPr lang="en-US" dirty="0"/>
              <a:t> atoms of sodium = 1 mole of sodium</a:t>
            </a:r>
          </a:p>
        </p:txBody>
      </p:sp>
      <p:sp>
        <p:nvSpPr>
          <p:cNvPr id="10" name="TextBox 9">
            <a:extLst>
              <a:ext uri="{FF2B5EF4-FFF2-40B4-BE49-F238E27FC236}">
                <a16:creationId xmlns:a16="http://schemas.microsoft.com/office/drawing/2014/main" id="{2E338F11-27C8-83BD-0467-CE12048FE973}"/>
              </a:ext>
            </a:extLst>
          </p:cNvPr>
          <p:cNvSpPr txBox="1"/>
          <p:nvPr/>
        </p:nvSpPr>
        <p:spPr>
          <a:xfrm>
            <a:off x="447040" y="4970382"/>
            <a:ext cx="4130041" cy="369332"/>
          </a:xfrm>
          <a:prstGeom prst="rect">
            <a:avLst/>
          </a:prstGeom>
          <a:noFill/>
        </p:spPr>
        <p:txBody>
          <a:bodyPr wrap="square" rtlCol="0">
            <a:spAutoFit/>
          </a:bodyPr>
          <a:lstStyle/>
          <a:p>
            <a:r>
              <a:rPr lang="en-US" dirty="0"/>
              <a:t>6.022 x 10</a:t>
            </a:r>
            <a:r>
              <a:rPr lang="en-US" baseline="30000" dirty="0"/>
              <a:t>23</a:t>
            </a:r>
            <a:r>
              <a:rPr lang="en-US" dirty="0"/>
              <a:t> atoms Na = 1 mol Na</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ED9C89A-12CA-71A2-A1D8-E919240AB1C6}"/>
                  </a:ext>
                </a:extLst>
              </p:cNvPr>
              <p:cNvSpPr txBox="1"/>
              <p:nvPr/>
            </p:nvSpPr>
            <p:spPr>
              <a:xfrm>
                <a:off x="0" y="5508190"/>
                <a:ext cx="6121400" cy="668773"/>
              </a:xfrm>
              <a:prstGeom prst="rect">
                <a:avLst/>
              </a:prstGeom>
              <a:noFill/>
            </p:spPr>
            <p:txBody>
              <a:bodyPr wrap="square">
                <a:spAutoFit/>
              </a:bodyPr>
              <a:lstStyle/>
              <a:p>
                <a:r>
                  <a:rPr lang="en-US" sz="2400" dirty="0"/>
                  <a:t> </a:t>
                </a:r>
                <a14:m>
                  <m:oMath xmlns:m="http://schemas.openxmlformats.org/officeDocument/2006/math">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 6.022 </m:t>
                        </m:r>
                        <m:r>
                          <a:rPr lang="en-US" sz="2400" b="0" i="1" smtClean="0">
                            <a:latin typeface="Cambria Math" panose="02040503050406030204" pitchFamily="18" charset="0"/>
                          </a:rPr>
                          <m:t>𝑥</m:t>
                        </m:r>
                        <m:r>
                          <a:rPr lang="en-US" sz="2400" b="0" i="1" smtClean="0">
                            <a:latin typeface="Cambria Math" panose="02040503050406030204" pitchFamily="18" charset="0"/>
                          </a:rPr>
                          <m:t> </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10</m:t>
                            </m:r>
                          </m:e>
                          <m:sup>
                            <m:r>
                              <a:rPr lang="en-US" sz="2400" b="0" i="1" smtClean="0">
                                <a:latin typeface="Cambria Math" panose="02040503050406030204" pitchFamily="18" charset="0"/>
                              </a:rPr>
                              <m:t>23</m:t>
                            </m:r>
                          </m:sup>
                        </m:sSup>
                        <m:r>
                          <a:rPr lang="en-US" sz="2400" b="0" i="1" smtClean="0">
                            <a:latin typeface="Cambria Math" panose="02040503050406030204" pitchFamily="18" charset="0"/>
                          </a:rPr>
                          <m:t>𝑎𝑡𝑜𝑚𝑠</m:t>
                        </m:r>
                        <m:r>
                          <a:rPr lang="en-US" sz="2400" b="0" i="1" smtClean="0">
                            <a:latin typeface="Cambria Math" panose="02040503050406030204" pitchFamily="18" charset="0"/>
                          </a:rPr>
                          <m:t> </m:t>
                        </m:r>
                        <m:r>
                          <a:rPr lang="en-US" sz="2400" b="0" i="1" smtClean="0">
                            <a:latin typeface="Cambria Math" panose="02040503050406030204" pitchFamily="18" charset="0"/>
                          </a:rPr>
                          <m:t>𝑁𝑎</m:t>
                        </m:r>
                      </m:num>
                      <m:den>
                        <m:r>
                          <a:rPr lang="en-US" sz="2400" b="0" i="1" smtClean="0">
                            <a:latin typeface="Cambria Math" panose="02040503050406030204" pitchFamily="18" charset="0"/>
                          </a:rPr>
                          <m:t>1 </m:t>
                        </m:r>
                        <m:r>
                          <a:rPr lang="en-US" sz="2400" b="0" i="1" smtClean="0">
                            <a:latin typeface="Cambria Math" panose="02040503050406030204" pitchFamily="18" charset="0"/>
                          </a:rPr>
                          <m:t>𝑚𝑜𝑙</m:t>
                        </m:r>
                        <m:r>
                          <a:rPr lang="en-US" sz="2400" b="0" i="1" smtClean="0">
                            <a:latin typeface="Cambria Math" panose="02040503050406030204" pitchFamily="18" charset="0"/>
                          </a:rPr>
                          <m:t> </m:t>
                        </m:r>
                        <m:r>
                          <a:rPr lang="en-US" sz="2400" b="0" i="1" smtClean="0">
                            <a:latin typeface="Cambria Math" panose="02040503050406030204" pitchFamily="18" charset="0"/>
                          </a:rPr>
                          <m:t>𝑁𝑎</m:t>
                        </m:r>
                      </m:den>
                    </m:f>
                  </m:oMath>
                </a14:m>
                <a:r>
                  <a:rPr lang="en-US" sz="2400" dirty="0"/>
                  <a:t>   or   </a:t>
                </a:r>
                <a14:m>
                  <m:oMath xmlns:m="http://schemas.openxmlformats.org/officeDocument/2006/math">
                    <m:f>
                      <m:fPr>
                        <m:ctrlPr>
                          <a:rPr lang="en-US" sz="2400" i="1">
                            <a:latin typeface="Cambria Math" panose="02040503050406030204" pitchFamily="18" charset="0"/>
                          </a:rPr>
                        </m:ctrlPr>
                      </m:fPr>
                      <m:num>
                        <m:r>
                          <a:rPr lang="en-US" sz="2400" b="0" i="1" smtClean="0">
                            <a:latin typeface="Cambria Math" panose="02040503050406030204" pitchFamily="18" charset="0"/>
                          </a:rPr>
                          <m:t>1 </m:t>
                        </m:r>
                        <m:r>
                          <a:rPr lang="en-US" sz="2400" i="1">
                            <a:latin typeface="Cambria Math" panose="02040503050406030204" pitchFamily="18" charset="0"/>
                          </a:rPr>
                          <m:t>𝑚</m:t>
                        </m:r>
                        <m:r>
                          <a:rPr lang="en-US" sz="2400" b="0" i="1" smtClean="0">
                            <a:latin typeface="Cambria Math" panose="02040503050406030204" pitchFamily="18" charset="0"/>
                          </a:rPr>
                          <m:t>𝑜𝑙</m:t>
                        </m:r>
                        <m:r>
                          <a:rPr lang="en-US" sz="2400" b="0" i="1" smtClean="0">
                            <a:latin typeface="Cambria Math" panose="02040503050406030204" pitchFamily="18" charset="0"/>
                          </a:rPr>
                          <m:t> </m:t>
                        </m:r>
                        <m:r>
                          <a:rPr lang="en-US" sz="2400" b="0" i="1" smtClean="0">
                            <a:latin typeface="Cambria Math" panose="02040503050406030204" pitchFamily="18" charset="0"/>
                          </a:rPr>
                          <m:t>𝑁𝑎</m:t>
                        </m:r>
                      </m:num>
                      <m:den>
                        <m:r>
                          <a:rPr lang="en-US" sz="2400" i="1">
                            <a:latin typeface="Cambria Math" panose="02040503050406030204" pitchFamily="18" charset="0"/>
                          </a:rPr>
                          <m:t>6.022 </m:t>
                        </m:r>
                        <m:r>
                          <a:rPr lang="en-US" sz="2400" i="1">
                            <a:latin typeface="Cambria Math" panose="02040503050406030204" pitchFamily="18" charset="0"/>
                          </a:rPr>
                          <m:t>𝑥</m:t>
                        </m:r>
                        <m:r>
                          <a:rPr lang="en-US" sz="2400" i="1">
                            <a:latin typeface="Cambria Math" panose="02040503050406030204" pitchFamily="18" charset="0"/>
                          </a:rPr>
                          <m:t> </m:t>
                        </m:r>
                        <m:sSup>
                          <m:sSupPr>
                            <m:ctrlPr>
                              <a:rPr lang="en-US" sz="2400" i="1">
                                <a:latin typeface="Cambria Math" panose="02040503050406030204" pitchFamily="18" charset="0"/>
                              </a:rPr>
                            </m:ctrlPr>
                          </m:sSupPr>
                          <m:e>
                            <m:r>
                              <a:rPr lang="en-US" sz="2400" i="1">
                                <a:latin typeface="Cambria Math" panose="02040503050406030204" pitchFamily="18" charset="0"/>
                              </a:rPr>
                              <m:t>10</m:t>
                            </m:r>
                          </m:e>
                          <m:sup>
                            <m:r>
                              <a:rPr lang="en-US" sz="2400" i="1">
                                <a:latin typeface="Cambria Math" panose="02040503050406030204" pitchFamily="18" charset="0"/>
                              </a:rPr>
                              <m:t>23</m:t>
                            </m:r>
                          </m:sup>
                        </m:sSup>
                        <m:r>
                          <a:rPr lang="en-US" sz="2400" i="1">
                            <a:latin typeface="Cambria Math" panose="02040503050406030204" pitchFamily="18" charset="0"/>
                          </a:rPr>
                          <m:t>𝑎𝑡𝑜𝑚𝑠</m:t>
                        </m:r>
                        <m:r>
                          <a:rPr lang="en-US" sz="2400" i="1">
                            <a:latin typeface="Cambria Math" panose="02040503050406030204" pitchFamily="18" charset="0"/>
                          </a:rPr>
                          <m:t> </m:t>
                        </m:r>
                        <m:r>
                          <a:rPr lang="en-US" sz="2400" i="1">
                            <a:latin typeface="Cambria Math" panose="02040503050406030204" pitchFamily="18" charset="0"/>
                          </a:rPr>
                          <m:t>𝑁𝑎</m:t>
                        </m:r>
                      </m:den>
                    </m:f>
                  </m:oMath>
                </a14:m>
                <a:r>
                  <a:rPr lang="en-US" sz="2400" dirty="0"/>
                  <a:t> </a:t>
                </a:r>
              </a:p>
            </p:txBody>
          </p:sp>
        </mc:Choice>
        <mc:Fallback xmlns="">
          <p:sp>
            <p:nvSpPr>
              <p:cNvPr id="12" name="TextBox 11">
                <a:extLst>
                  <a:ext uri="{FF2B5EF4-FFF2-40B4-BE49-F238E27FC236}">
                    <a16:creationId xmlns:a16="http://schemas.microsoft.com/office/drawing/2014/main" id="{1ED9C89A-12CA-71A2-A1D8-E919240AB1C6}"/>
                  </a:ext>
                </a:extLst>
              </p:cNvPr>
              <p:cNvSpPr txBox="1">
                <a:spLocks noRot="1" noChangeAspect="1" noMove="1" noResize="1" noEditPoints="1" noAdjustHandles="1" noChangeArrowheads="1" noChangeShapeType="1" noTextEdit="1"/>
              </p:cNvSpPr>
              <p:nvPr/>
            </p:nvSpPr>
            <p:spPr>
              <a:xfrm>
                <a:off x="0" y="5508190"/>
                <a:ext cx="6121400" cy="668773"/>
              </a:xfrm>
              <a:prstGeom prst="rect">
                <a:avLst/>
              </a:prstGeom>
              <a:blipFill>
                <a:blip r:embed="rId3"/>
                <a:stretch>
                  <a:fillRect b="-10092"/>
                </a:stretch>
              </a:blipFill>
            </p:spPr>
            <p:txBody>
              <a:bodyPr/>
              <a:lstStyle/>
              <a:p>
                <a:r>
                  <a:rPr lang="en-US">
                    <a:noFill/>
                  </a:rPr>
                  <a:t> </a:t>
                </a:r>
              </a:p>
            </p:txBody>
          </p:sp>
        </mc:Fallback>
      </mc:AlternateContent>
    </p:spTree>
    <p:extLst>
      <p:ext uri="{BB962C8B-B14F-4D97-AF65-F5344CB8AC3E}">
        <p14:creationId xmlns:p14="http://schemas.microsoft.com/office/powerpoint/2010/main" val="1786284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328E0-77ED-6BD3-FEC7-4859ED18E5B3}"/>
              </a:ext>
            </a:extLst>
          </p:cNvPr>
          <p:cNvSpPr>
            <a:spLocks noGrp="1"/>
          </p:cNvSpPr>
          <p:nvPr>
            <p:ph type="title"/>
          </p:nvPr>
        </p:nvSpPr>
        <p:spPr/>
        <p:txBody>
          <a:bodyPr/>
          <a:lstStyle/>
          <a:p>
            <a:r>
              <a:rPr lang="en-US" dirty="0"/>
              <a:t>Temperature Conversions</a:t>
            </a:r>
          </a:p>
        </p:txBody>
      </p:sp>
      <p:pic>
        <p:nvPicPr>
          <p:cNvPr id="5" name="Picture 4">
            <a:extLst>
              <a:ext uri="{FF2B5EF4-FFF2-40B4-BE49-F238E27FC236}">
                <a16:creationId xmlns:a16="http://schemas.microsoft.com/office/drawing/2014/main" id="{B9513183-8A60-289A-77DE-F1F6DC7B5396}"/>
              </a:ext>
            </a:extLst>
          </p:cNvPr>
          <p:cNvPicPr>
            <a:picLocks noChangeAspect="1"/>
          </p:cNvPicPr>
          <p:nvPr/>
        </p:nvPicPr>
        <p:blipFill>
          <a:blip r:embed="rId2"/>
          <a:stretch>
            <a:fillRect/>
          </a:stretch>
        </p:blipFill>
        <p:spPr>
          <a:xfrm>
            <a:off x="5882640" y="1260160"/>
            <a:ext cx="2570914" cy="984292"/>
          </a:xfrm>
          <a:prstGeom prst="rect">
            <a:avLst/>
          </a:prstGeom>
        </p:spPr>
      </p:pic>
      <p:pic>
        <p:nvPicPr>
          <p:cNvPr id="7" name="Picture 6">
            <a:extLst>
              <a:ext uri="{FF2B5EF4-FFF2-40B4-BE49-F238E27FC236}">
                <a16:creationId xmlns:a16="http://schemas.microsoft.com/office/drawing/2014/main" id="{49DD1487-683A-827A-467B-B1C52D484AAF}"/>
              </a:ext>
            </a:extLst>
          </p:cNvPr>
          <p:cNvPicPr>
            <a:picLocks noChangeAspect="1"/>
          </p:cNvPicPr>
          <p:nvPr/>
        </p:nvPicPr>
        <p:blipFill>
          <a:blip r:embed="rId3"/>
          <a:stretch>
            <a:fillRect/>
          </a:stretch>
        </p:blipFill>
        <p:spPr>
          <a:xfrm>
            <a:off x="5882640" y="2245665"/>
            <a:ext cx="3245530" cy="904006"/>
          </a:xfrm>
          <a:prstGeom prst="rect">
            <a:avLst/>
          </a:prstGeom>
        </p:spPr>
      </p:pic>
      <p:pic>
        <p:nvPicPr>
          <p:cNvPr id="9" name="Picture 8">
            <a:extLst>
              <a:ext uri="{FF2B5EF4-FFF2-40B4-BE49-F238E27FC236}">
                <a16:creationId xmlns:a16="http://schemas.microsoft.com/office/drawing/2014/main" id="{8AF52E64-F1E0-476E-86C4-1B74173FA606}"/>
              </a:ext>
            </a:extLst>
          </p:cNvPr>
          <p:cNvPicPr>
            <a:picLocks noChangeAspect="1"/>
          </p:cNvPicPr>
          <p:nvPr/>
        </p:nvPicPr>
        <p:blipFill>
          <a:blip r:embed="rId4"/>
          <a:stretch>
            <a:fillRect/>
          </a:stretch>
        </p:blipFill>
        <p:spPr>
          <a:xfrm>
            <a:off x="5628101" y="3708331"/>
            <a:ext cx="3207863" cy="1676470"/>
          </a:xfrm>
          <a:prstGeom prst="rect">
            <a:avLst/>
          </a:prstGeom>
        </p:spPr>
      </p:pic>
      <p:sp>
        <p:nvSpPr>
          <p:cNvPr id="10" name="TextBox 9">
            <a:extLst>
              <a:ext uri="{FF2B5EF4-FFF2-40B4-BE49-F238E27FC236}">
                <a16:creationId xmlns:a16="http://schemas.microsoft.com/office/drawing/2014/main" id="{DB240348-C39E-0DF6-9115-C3CFBB5F6F1C}"/>
              </a:ext>
            </a:extLst>
          </p:cNvPr>
          <p:cNvSpPr txBox="1"/>
          <p:nvPr/>
        </p:nvSpPr>
        <p:spPr>
          <a:xfrm>
            <a:off x="206755" y="6444476"/>
            <a:ext cx="2031619" cy="276999"/>
          </a:xfrm>
          <a:prstGeom prst="rect">
            <a:avLst/>
          </a:prstGeom>
          <a:noFill/>
        </p:spPr>
        <p:txBody>
          <a:bodyPr wrap="square" rtlCol="0">
            <a:spAutoFit/>
          </a:bodyPr>
          <a:lstStyle/>
          <a:p>
            <a:r>
              <a:rPr lang="en-US" sz="1200" dirty="0"/>
              <a:t>Chapter 1.6</a:t>
            </a:r>
          </a:p>
        </p:txBody>
      </p:sp>
      <p:sp>
        <p:nvSpPr>
          <p:cNvPr id="11" name="TextBox 10">
            <a:extLst>
              <a:ext uri="{FF2B5EF4-FFF2-40B4-BE49-F238E27FC236}">
                <a16:creationId xmlns:a16="http://schemas.microsoft.com/office/drawing/2014/main" id="{5887FEC5-391C-F8D3-6DA7-B9AED3A00B80}"/>
              </a:ext>
            </a:extLst>
          </p:cNvPr>
          <p:cNvSpPr txBox="1"/>
          <p:nvPr/>
        </p:nvSpPr>
        <p:spPr>
          <a:xfrm>
            <a:off x="967740" y="1490696"/>
            <a:ext cx="3914775" cy="523220"/>
          </a:xfrm>
          <a:prstGeom prst="rect">
            <a:avLst/>
          </a:prstGeom>
          <a:noFill/>
        </p:spPr>
        <p:txBody>
          <a:bodyPr wrap="square" rtlCol="0">
            <a:spAutoFit/>
          </a:bodyPr>
          <a:lstStyle/>
          <a:p>
            <a:r>
              <a:rPr lang="en-US" sz="2800" dirty="0"/>
              <a:t>Convert </a:t>
            </a:r>
            <a:r>
              <a:rPr lang="en-US" sz="2800" baseline="30000" dirty="0" err="1"/>
              <a:t>o</a:t>
            </a:r>
            <a:r>
              <a:rPr lang="en-US" sz="2800" dirty="0" err="1"/>
              <a:t>F</a:t>
            </a:r>
            <a:r>
              <a:rPr lang="en-US" sz="2800" dirty="0"/>
              <a:t> to </a:t>
            </a:r>
            <a:r>
              <a:rPr lang="en-US" sz="2800" baseline="30000" dirty="0" err="1"/>
              <a:t>o</a:t>
            </a:r>
            <a:r>
              <a:rPr lang="en-US" sz="2800" dirty="0" err="1"/>
              <a:t>C</a:t>
            </a:r>
            <a:endParaRPr lang="en-US" sz="2800" dirty="0"/>
          </a:p>
        </p:txBody>
      </p:sp>
      <p:sp>
        <p:nvSpPr>
          <p:cNvPr id="12" name="TextBox 11">
            <a:extLst>
              <a:ext uri="{FF2B5EF4-FFF2-40B4-BE49-F238E27FC236}">
                <a16:creationId xmlns:a16="http://schemas.microsoft.com/office/drawing/2014/main" id="{9A521E18-14CA-B11A-91E7-39056C7BC41F}"/>
              </a:ext>
            </a:extLst>
          </p:cNvPr>
          <p:cNvSpPr txBox="1"/>
          <p:nvPr/>
        </p:nvSpPr>
        <p:spPr>
          <a:xfrm>
            <a:off x="967740" y="2436058"/>
            <a:ext cx="3914775" cy="523220"/>
          </a:xfrm>
          <a:prstGeom prst="rect">
            <a:avLst/>
          </a:prstGeom>
          <a:noFill/>
        </p:spPr>
        <p:txBody>
          <a:bodyPr wrap="square" rtlCol="0">
            <a:spAutoFit/>
          </a:bodyPr>
          <a:lstStyle/>
          <a:p>
            <a:r>
              <a:rPr lang="en-US" sz="2800" dirty="0"/>
              <a:t>Convert </a:t>
            </a:r>
            <a:r>
              <a:rPr lang="en-US" sz="2800" baseline="30000" dirty="0" err="1"/>
              <a:t>o</a:t>
            </a:r>
            <a:r>
              <a:rPr lang="en-US" sz="2800" dirty="0" err="1"/>
              <a:t>C</a:t>
            </a:r>
            <a:r>
              <a:rPr lang="en-US" sz="2800" dirty="0"/>
              <a:t> to </a:t>
            </a:r>
            <a:r>
              <a:rPr lang="en-US" sz="2800" baseline="30000" dirty="0" err="1"/>
              <a:t>o</a:t>
            </a:r>
            <a:r>
              <a:rPr lang="en-US" sz="2800" dirty="0" err="1"/>
              <a:t>F</a:t>
            </a:r>
            <a:endParaRPr lang="en-US" sz="2800" dirty="0"/>
          </a:p>
        </p:txBody>
      </p:sp>
      <p:sp>
        <p:nvSpPr>
          <p:cNvPr id="13" name="TextBox 12">
            <a:extLst>
              <a:ext uri="{FF2B5EF4-FFF2-40B4-BE49-F238E27FC236}">
                <a16:creationId xmlns:a16="http://schemas.microsoft.com/office/drawing/2014/main" id="{933D9FE9-DAB0-8EA6-CE8C-0B58FAA00626}"/>
              </a:ext>
            </a:extLst>
          </p:cNvPr>
          <p:cNvSpPr txBox="1"/>
          <p:nvPr/>
        </p:nvSpPr>
        <p:spPr>
          <a:xfrm>
            <a:off x="967740" y="3826261"/>
            <a:ext cx="3914775" cy="523220"/>
          </a:xfrm>
          <a:prstGeom prst="rect">
            <a:avLst/>
          </a:prstGeom>
          <a:noFill/>
        </p:spPr>
        <p:txBody>
          <a:bodyPr wrap="square" rtlCol="0">
            <a:spAutoFit/>
          </a:bodyPr>
          <a:lstStyle/>
          <a:p>
            <a:r>
              <a:rPr lang="en-US" sz="2800" dirty="0"/>
              <a:t>Convert </a:t>
            </a:r>
            <a:r>
              <a:rPr lang="en-US" sz="2800" baseline="30000" dirty="0" err="1"/>
              <a:t>o</a:t>
            </a:r>
            <a:r>
              <a:rPr lang="en-US" sz="2800" dirty="0" err="1"/>
              <a:t>C</a:t>
            </a:r>
            <a:r>
              <a:rPr lang="en-US" sz="2800" dirty="0"/>
              <a:t> to K</a:t>
            </a:r>
          </a:p>
        </p:txBody>
      </p:sp>
      <p:sp>
        <p:nvSpPr>
          <p:cNvPr id="14" name="TextBox 13">
            <a:extLst>
              <a:ext uri="{FF2B5EF4-FFF2-40B4-BE49-F238E27FC236}">
                <a16:creationId xmlns:a16="http://schemas.microsoft.com/office/drawing/2014/main" id="{5F84D990-E66E-261B-B645-66BEE8E36AE2}"/>
              </a:ext>
            </a:extLst>
          </p:cNvPr>
          <p:cNvSpPr txBox="1"/>
          <p:nvPr/>
        </p:nvSpPr>
        <p:spPr>
          <a:xfrm>
            <a:off x="967740" y="4792663"/>
            <a:ext cx="3914775" cy="523220"/>
          </a:xfrm>
          <a:prstGeom prst="rect">
            <a:avLst/>
          </a:prstGeom>
          <a:noFill/>
        </p:spPr>
        <p:txBody>
          <a:bodyPr wrap="square" rtlCol="0">
            <a:spAutoFit/>
          </a:bodyPr>
          <a:lstStyle/>
          <a:p>
            <a:r>
              <a:rPr lang="en-US" sz="2800" dirty="0"/>
              <a:t>Convert K to </a:t>
            </a:r>
            <a:r>
              <a:rPr lang="en-US" sz="2800" baseline="30000" dirty="0" err="1"/>
              <a:t>o</a:t>
            </a:r>
            <a:r>
              <a:rPr lang="en-US" sz="2800" dirty="0" err="1"/>
              <a:t>C</a:t>
            </a:r>
            <a:endParaRPr lang="en-US" sz="2800" dirty="0"/>
          </a:p>
        </p:txBody>
      </p:sp>
    </p:spTree>
    <p:extLst>
      <p:ext uri="{BB962C8B-B14F-4D97-AF65-F5344CB8AC3E}">
        <p14:creationId xmlns:p14="http://schemas.microsoft.com/office/powerpoint/2010/main" val="34900094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E0D5-9BD1-697F-033F-13D8DFF03DD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CEEEECD-C28D-C969-46BA-AFA06B507A0E}"/>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AAE47AFB-3AFB-C1E9-D836-43DC16469377}"/>
              </a:ext>
            </a:extLst>
          </p:cNvPr>
          <p:cNvPicPr>
            <a:picLocks noChangeAspect="1"/>
          </p:cNvPicPr>
          <p:nvPr/>
        </p:nvPicPr>
        <p:blipFill>
          <a:blip r:embed="rId2"/>
          <a:stretch>
            <a:fillRect/>
          </a:stretch>
        </p:blipFill>
        <p:spPr>
          <a:xfrm>
            <a:off x="4205763" y="425478"/>
            <a:ext cx="3174321" cy="956281"/>
          </a:xfrm>
          <a:prstGeom prst="rect">
            <a:avLst/>
          </a:prstGeom>
        </p:spPr>
      </p:pic>
      <p:pic>
        <p:nvPicPr>
          <p:cNvPr id="7" name="Picture 6">
            <a:extLst>
              <a:ext uri="{FF2B5EF4-FFF2-40B4-BE49-F238E27FC236}">
                <a16:creationId xmlns:a16="http://schemas.microsoft.com/office/drawing/2014/main" id="{4427E8A4-2865-5A80-D0E4-094E10535510}"/>
              </a:ext>
            </a:extLst>
          </p:cNvPr>
          <p:cNvPicPr>
            <a:picLocks noChangeAspect="1"/>
          </p:cNvPicPr>
          <p:nvPr/>
        </p:nvPicPr>
        <p:blipFill>
          <a:blip r:embed="rId3"/>
          <a:stretch>
            <a:fillRect/>
          </a:stretch>
        </p:blipFill>
        <p:spPr>
          <a:xfrm>
            <a:off x="5997036" y="3876380"/>
            <a:ext cx="6194964" cy="2845095"/>
          </a:xfrm>
          <a:prstGeom prst="rect">
            <a:avLst/>
          </a:prstGeom>
        </p:spPr>
      </p:pic>
      <p:sp>
        <p:nvSpPr>
          <p:cNvPr id="8" name="TextBox 7">
            <a:extLst>
              <a:ext uri="{FF2B5EF4-FFF2-40B4-BE49-F238E27FC236}">
                <a16:creationId xmlns:a16="http://schemas.microsoft.com/office/drawing/2014/main" id="{28EBB79C-E34C-8523-CE3F-F61C31889A84}"/>
              </a:ext>
            </a:extLst>
          </p:cNvPr>
          <p:cNvSpPr txBox="1"/>
          <p:nvPr/>
        </p:nvSpPr>
        <p:spPr>
          <a:xfrm>
            <a:off x="206755" y="6444476"/>
            <a:ext cx="2031619" cy="276999"/>
          </a:xfrm>
          <a:prstGeom prst="rect">
            <a:avLst/>
          </a:prstGeom>
          <a:noFill/>
        </p:spPr>
        <p:txBody>
          <a:bodyPr wrap="square" rtlCol="0">
            <a:spAutoFit/>
          </a:bodyPr>
          <a:lstStyle/>
          <a:p>
            <a:r>
              <a:rPr lang="en-US" sz="1200" dirty="0"/>
              <a:t>Chapter 1.6</a:t>
            </a:r>
          </a:p>
        </p:txBody>
      </p:sp>
    </p:spTree>
    <p:extLst>
      <p:ext uri="{BB962C8B-B14F-4D97-AF65-F5344CB8AC3E}">
        <p14:creationId xmlns:p14="http://schemas.microsoft.com/office/powerpoint/2010/main" val="37348313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EC2C3-EE7A-C37F-8465-67016C90D0B9}"/>
              </a:ext>
            </a:extLst>
          </p:cNvPr>
          <p:cNvSpPr>
            <a:spLocks noGrp="1"/>
          </p:cNvSpPr>
          <p:nvPr>
            <p:ph type="ctrTitle"/>
          </p:nvPr>
        </p:nvSpPr>
        <p:spPr/>
        <p:txBody>
          <a:bodyPr>
            <a:normAutofit/>
          </a:bodyPr>
          <a:lstStyle/>
          <a:p>
            <a:r>
              <a:rPr lang="en-US" dirty="0"/>
              <a:t>Dimensional Analysis  (grams to moles to units)</a:t>
            </a:r>
          </a:p>
        </p:txBody>
      </p:sp>
      <p:sp>
        <p:nvSpPr>
          <p:cNvPr id="3" name="Subtitle 2">
            <a:extLst>
              <a:ext uri="{FF2B5EF4-FFF2-40B4-BE49-F238E27FC236}">
                <a16:creationId xmlns:a16="http://schemas.microsoft.com/office/drawing/2014/main" id="{FAE6C167-8755-0957-EC44-727CF70712E3}"/>
              </a:ext>
            </a:extLst>
          </p:cNvPr>
          <p:cNvSpPr>
            <a:spLocks noGrp="1"/>
          </p:cNvSpPr>
          <p:nvPr>
            <p:ph type="subTitle" idx="1"/>
          </p:nvPr>
        </p:nvSpPr>
        <p:spPr>
          <a:xfrm>
            <a:off x="1524000" y="3602038"/>
            <a:ext cx="9144000" cy="2387600"/>
          </a:xfrm>
        </p:spPr>
        <p:txBody>
          <a:bodyPr>
            <a:normAutofit/>
          </a:bodyPr>
          <a:lstStyle/>
          <a:p>
            <a:pPr marL="342900" indent="-342900" algn="l">
              <a:buFont typeface="Arial" panose="020B0604020202020204" pitchFamily="34" charset="0"/>
              <a:buChar char="•"/>
            </a:pPr>
            <a:r>
              <a:rPr lang="en-US" dirty="0"/>
              <a:t>Chapter 2.4 (Chemical Formulas)</a:t>
            </a:r>
          </a:p>
        </p:txBody>
      </p:sp>
      <p:sp>
        <p:nvSpPr>
          <p:cNvPr id="4" name="TextBox 3">
            <a:extLst>
              <a:ext uri="{FF2B5EF4-FFF2-40B4-BE49-F238E27FC236}">
                <a16:creationId xmlns:a16="http://schemas.microsoft.com/office/drawing/2014/main" id="{3661DBAF-79F6-EE03-C3C2-451A2FAC53B1}"/>
              </a:ext>
            </a:extLst>
          </p:cNvPr>
          <p:cNvSpPr txBox="1"/>
          <p:nvPr/>
        </p:nvSpPr>
        <p:spPr>
          <a:xfrm>
            <a:off x="462116" y="6086168"/>
            <a:ext cx="11375923" cy="523220"/>
          </a:xfrm>
          <a:prstGeom prst="rect">
            <a:avLst/>
          </a:prstGeom>
          <a:noFill/>
        </p:spPr>
        <p:txBody>
          <a:bodyPr wrap="square" rtlCol="0">
            <a:spAutoFit/>
          </a:bodyPr>
          <a:lstStyle/>
          <a:p>
            <a:r>
              <a:rPr lang="en-US" sz="1400" dirty="0"/>
              <a:t>Adapted From: </a:t>
            </a:r>
            <a:r>
              <a:rPr lang="en-US" sz="1400" i="0" dirty="0">
                <a:effectLst/>
                <a:highlight>
                  <a:srgbClr val="FFFFFF"/>
                </a:highlight>
              </a:rPr>
              <a:t>Paul Flowers, Edward J. </a:t>
            </a:r>
            <a:r>
              <a:rPr lang="en-US" sz="1400" i="0" dirty="0" err="1">
                <a:effectLst/>
                <a:highlight>
                  <a:srgbClr val="FFFFFF"/>
                </a:highlight>
              </a:rPr>
              <a:t>Neth</a:t>
            </a:r>
            <a:r>
              <a:rPr lang="en-US" sz="1400" i="0" dirty="0">
                <a:effectLst/>
                <a:highlight>
                  <a:srgbClr val="FFFFFF"/>
                </a:highlight>
              </a:rPr>
              <a:t>, William R. Robinson, PhD, Klaus </a:t>
            </a:r>
            <a:r>
              <a:rPr lang="en-US" sz="1400" i="0" dirty="0" err="1">
                <a:effectLst/>
                <a:highlight>
                  <a:srgbClr val="FFFFFF"/>
                </a:highlight>
              </a:rPr>
              <a:t>Theopold</a:t>
            </a:r>
            <a:r>
              <a:rPr lang="en-US" sz="1400" i="0" dirty="0">
                <a:effectLst/>
                <a:highlight>
                  <a:srgbClr val="FFFFFF"/>
                </a:highlight>
              </a:rPr>
              <a:t>, Richard Langley; Chemistry: Atoms First</a:t>
            </a:r>
            <a:r>
              <a:rPr lang="en-US" sz="1400" dirty="0">
                <a:highlight>
                  <a:srgbClr val="FFFFFF"/>
                </a:highlight>
              </a:rPr>
              <a:t> 2e; OpenStax; Feb 14, 2019; Houston Texas; https://openstax.org/books/chemistry-atoms-first-2e/pages/1-introduction</a:t>
            </a:r>
            <a:endParaRPr lang="en-US" sz="1400" dirty="0"/>
          </a:p>
        </p:txBody>
      </p:sp>
    </p:spTree>
    <p:extLst>
      <p:ext uri="{BB962C8B-B14F-4D97-AF65-F5344CB8AC3E}">
        <p14:creationId xmlns:p14="http://schemas.microsoft.com/office/powerpoint/2010/main" val="38127548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00265-2BCB-3DFE-FF35-FDE5EDD2B34E}"/>
              </a:ext>
            </a:extLst>
          </p:cNvPr>
          <p:cNvSpPr>
            <a:spLocks noGrp="1"/>
          </p:cNvSpPr>
          <p:nvPr>
            <p:ph type="title"/>
          </p:nvPr>
        </p:nvSpPr>
        <p:spPr/>
        <p:txBody>
          <a:bodyPr/>
          <a:lstStyle/>
          <a:p>
            <a:r>
              <a:rPr lang="en-US" dirty="0"/>
              <a:t>Your calculator will be very important!</a:t>
            </a:r>
          </a:p>
        </p:txBody>
      </p:sp>
      <p:sp>
        <p:nvSpPr>
          <p:cNvPr id="3" name="Content Placeholder 2">
            <a:extLst>
              <a:ext uri="{FF2B5EF4-FFF2-40B4-BE49-F238E27FC236}">
                <a16:creationId xmlns:a16="http://schemas.microsoft.com/office/drawing/2014/main" id="{ADC9298D-805F-D0AC-FE4A-5A802179EE76}"/>
              </a:ext>
            </a:extLst>
          </p:cNvPr>
          <p:cNvSpPr>
            <a:spLocks noGrp="1"/>
          </p:cNvSpPr>
          <p:nvPr>
            <p:ph idx="1"/>
          </p:nvPr>
        </p:nvSpPr>
        <p:spPr>
          <a:xfrm>
            <a:off x="838200" y="876300"/>
            <a:ext cx="10515600" cy="5300663"/>
          </a:xfrm>
        </p:spPr>
        <p:txBody>
          <a:bodyPr/>
          <a:lstStyle/>
          <a:p>
            <a:r>
              <a:rPr lang="en-US" dirty="0"/>
              <a:t>Get a non-phone calculator ASAP!</a:t>
            </a:r>
          </a:p>
          <a:p>
            <a:r>
              <a:rPr lang="en-US" dirty="0"/>
              <a:t>Practice with it during every lecture/video, assignments, and the same one for exams</a:t>
            </a:r>
          </a:p>
          <a:p>
            <a:r>
              <a:rPr lang="en-US" dirty="0"/>
              <a:t>Free Online Calculators (but you need to have a physical one for the exams:</a:t>
            </a:r>
          </a:p>
          <a:p>
            <a:pPr lvl="1"/>
            <a:r>
              <a:rPr lang="en-US" sz="2800" dirty="0"/>
              <a:t>https://ti84calc.com/</a:t>
            </a:r>
          </a:p>
          <a:p>
            <a:pPr lvl="1"/>
            <a:r>
              <a:rPr lang="en-US" sz="2800" dirty="0">
                <a:hlinkClick r:id="rId2"/>
              </a:rPr>
              <a:t>https://ti84ce.com/</a:t>
            </a:r>
            <a:endParaRPr lang="en-US" sz="2800" dirty="0"/>
          </a:p>
          <a:p>
            <a:pPr lvl="1"/>
            <a:r>
              <a:rPr lang="en-US" sz="2800" dirty="0">
                <a:hlinkClick r:id="rId3"/>
              </a:rPr>
              <a:t>https://www.desmos.com/scientific</a:t>
            </a:r>
            <a:endParaRPr lang="en-US" sz="2800" dirty="0"/>
          </a:p>
          <a:p>
            <a:pPr lvl="1"/>
            <a:r>
              <a:rPr lang="en-US" sz="2800" dirty="0"/>
              <a:t>Search free online scientific calculator</a:t>
            </a:r>
          </a:p>
          <a:p>
            <a:r>
              <a:rPr lang="en-US" sz="3200" dirty="0">
                <a:highlight>
                  <a:srgbClr val="FFFF00"/>
                </a:highlight>
              </a:rPr>
              <a:t>Put brackets around all exponential notation numbers when using your calculator!</a:t>
            </a:r>
          </a:p>
        </p:txBody>
      </p:sp>
    </p:spTree>
    <p:extLst>
      <p:ext uri="{BB962C8B-B14F-4D97-AF65-F5344CB8AC3E}">
        <p14:creationId xmlns:p14="http://schemas.microsoft.com/office/powerpoint/2010/main" val="42006254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677BF-4B17-0D76-3F77-6625B2C63429}"/>
              </a:ext>
            </a:extLst>
          </p:cNvPr>
          <p:cNvSpPr>
            <a:spLocks noGrp="1"/>
          </p:cNvSpPr>
          <p:nvPr>
            <p:ph type="title"/>
          </p:nvPr>
        </p:nvSpPr>
        <p:spPr>
          <a:xfrm>
            <a:off x="267855" y="136524"/>
            <a:ext cx="11545454" cy="930275"/>
          </a:xfrm>
        </p:spPr>
        <p:txBody>
          <a:bodyPr/>
          <a:lstStyle/>
          <a:p>
            <a:r>
              <a:rPr lang="en-US" dirty="0"/>
              <a:t>Dimensional analysis is just converting things from one unit to another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FE466A8-23B4-6225-51C4-271ED6AE2DDA}"/>
                  </a:ext>
                </a:extLst>
              </p:cNvPr>
              <p:cNvSpPr>
                <a:spLocks noGrp="1"/>
              </p:cNvSpPr>
              <p:nvPr>
                <p:ph idx="1"/>
              </p:nvPr>
            </p:nvSpPr>
            <p:spPr>
              <a:xfrm>
                <a:off x="400050" y="1247774"/>
                <a:ext cx="11791950" cy="5381625"/>
              </a:xfrm>
            </p:spPr>
            <p:txBody>
              <a:bodyPr>
                <a:normAutofit/>
              </a:bodyPr>
              <a:lstStyle/>
              <a:p>
                <a:pPr marL="0" indent="0">
                  <a:buNone/>
                </a:pPr>
                <a:r>
                  <a:rPr lang="en-US" dirty="0"/>
                  <a:t>Convert 150.00 MXN (Mexican Pesos) to USD (US dollars) </a:t>
                </a:r>
              </a:p>
              <a:p>
                <a:pPr marL="0" indent="0">
                  <a:buNone/>
                </a:pPr>
                <a:endParaRPr lang="en-US" dirty="0"/>
              </a:p>
              <a:p>
                <a:pPr marL="0" indent="0">
                  <a:buNone/>
                </a:pPr>
                <a:r>
                  <a:rPr lang="en-US" dirty="0"/>
                  <a:t>Step 1:  					1.00 USD = 17.29 MXN </a:t>
                </a:r>
              </a:p>
              <a:p>
                <a:pPr marL="0" indent="0">
                  <a:buNone/>
                </a:pPr>
                <a:endParaRPr lang="en-US" dirty="0"/>
              </a:p>
              <a:p>
                <a:pPr marL="0" indent="0">
                  <a:buNone/>
                </a:pPr>
                <a:r>
                  <a:rPr lang="en-US" dirty="0"/>
                  <a:t>Step 2: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17.29 </m:t>
                        </m:r>
                        <m:r>
                          <a:rPr lang="en-US" b="0" i="1" smtClean="0">
                            <a:latin typeface="Cambria Math" panose="02040503050406030204" pitchFamily="18" charset="0"/>
                          </a:rPr>
                          <m:t>𝑀𝑋𝑁</m:t>
                        </m:r>
                      </m:num>
                      <m:den>
                        <m:r>
                          <a:rPr lang="en-US" b="0" i="1" smtClean="0">
                            <a:latin typeface="Cambria Math" panose="02040503050406030204" pitchFamily="18" charset="0"/>
                          </a:rPr>
                          <m:t>1.00 </m:t>
                        </m:r>
                        <m:r>
                          <a:rPr lang="en-US" b="0" i="1" smtClean="0">
                            <a:latin typeface="Cambria Math" panose="02040503050406030204" pitchFamily="18" charset="0"/>
                          </a:rPr>
                          <m:t>𝑈𝑆𝐷</m:t>
                        </m:r>
                      </m:den>
                    </m:f>
                  </m:oMath>
                </a14:m>
                <a:r>
                  <a:rPr lang="en-US" dirty="0"/>
                  <a:t>     or    </a:t>
                </a:r>
                <a14:m>
                  <m:oMath xmlns:m="http://schemas.openxmlformats.org/officeDocument/2006/math">
                    <m:f>
                      <m:fPr>
                        <m:ctrlPr>
                          <a:rPr lang="en-US" i="1">
                            <a:latin typeface="Cambria Math" panose="02040503050406030204" pitchFamily="18" charset="0"/>
                          </a:rPr>
                        </m:ctrlPr>
                      </m:fPr>
                      <m:num>
                        <m:r>
                          <a:rPr lang="en-US" b="0" i="1" smtClean="0">
                            <a:latin typeface="Cambria Math" panose="02040503050406030204" pitchFamily="18" charset="0"/>
                          </a:rPr>
                          <m:t>1.00 </m:t>
                        </m:r>
                        <m:r>
                          <a:rPr lang="en-US" b="0" i="1" smtClean="0">
                            <a:latin typeface="Cambria Math" panose="02040503050406030204" pitchFamily="18" charset="0"/>
                          </a:rPr>
                          <m:t>𝑈𝑆𝐷</m:t>
                        </m:r>
                      </m:num>
                      <m:den>
                        <m:r>
                          <a:rPr lang="en-US" b="0" i="1" smtClean="0">
                            <a:latin typeface="Cambria Math" panose="02040503050406030204" pitchFamily="18" charset="0"/>
                          </a:rPr>
                          <m:t>17.29 </m:t>
                        </m:r>
                        <m:r>
                          <a:rPr lang="en-US" b="0" i="1" smtClean="0">
                            <a:latin typeface="Cambria Math" panose="02040503050406030204" pitchFamily="18" charset="0"/>
                          </a:rPr>
                          <m:t>𝑀𝑋𝑁</m:t>
                        </m:r>
                      </m:den>
                    </m:f>
                  </m:oMath>
                </a14:m>
                <a:endParaRPr lang="en-US" dirty="0"/>
              </a:p>
              <a:p>
                <a:pPr marL="0" indent="0">
                  <a:buNone/>
                </a:pPr>
                <a:endParaRPr lang="en-US" dirty="0"/>
              </a:p>
              <a:p>
                <a:pPr marL="0" indent="0">
                  <a:buNone/>
                </a:pPr>
                <a:r>
                  <a:rPr lang="en-US" dirty="0"/>
                  <a:t>Step 3: 					</a:t>
                </a:r>
                <a14:m>
                  <m:oMath xmlns:m="http://schemas.openxmlformats.org/officeDocument/2006/math">
                    <m:r>
                      <a:rPr lang="en-US" sz="2400" b="0" i="1" smtClean="0">
                        <a:latin typeface="Cambria Math" panose="02040503050406030204" pitchFamily="18" charset="0"/>
                      </a:rPr>
                      <m:t>150.00 </m:t>
                    </m:r>
                    <m:r>
                      <a:rPr lang="en-US" sz="2400" b="0" i="1" smtClean="0">
                        <a:latin typeface="Cambria Math" panose="02040503050406030204" pitchFamily="18" charset="0"/>
                      </a:rPr>
                      <m:t>𝑀𝑋𝑁</m:t>
                    </m:r>
                    <m:r>
                      <a:rPr lang="en-US" sz="2400" b="0" i="1" smtClean="0">
                        <a:latin typeface="Cambria Math" panose="02040503050406030204" pitchFamily="18" charset="0"/>
                      </a:rPr>
                      <m:t> </m:t>
                    </m:r>
                    <m:r>
                      <a:rPr lang="en-US" sz="2400" b="0" i="1" smtClean="0">
                        <a:latin typeface="Cambria Math" panose="02040503050406030204" pitchFamily="18" charset="0"/>
                      </a:rPr>
                      <m:t>𝑥</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1.00 </m:t>
                        </m:r>
                        <m:r>
                          <a:rPr lang="en-US" sz="2400" b="0" i="1" smtClean="0">
                            <a:latin typeface="Cambria Math" panose="02040503050406030204" pitchFamily="18" charset="0"/>
                          </a:rPr>
                          <m:t>𝑈𝑆𝐷</m:t>
                        </m:r>
                      </m:num>
                      <m:den>
                        <m:r>
                          <a:rPr lang="en-US" sz="2400" b="0" i="1" smtClean="0">
                            <a:latin typeface="Cambria Math" panose="02040503050406030204" pitchFamily="18" charset="0"/>
                          </a:rPr>
                          <m:t>17.29 </m:t>
                        </m:r>
                        <m:r>
                          <a:rPr lang="en-US" sz="2400" b="0" i="1" smtClean="0">
                            <a:latin typeface="Cambria Math" panose="02040503050406030204" pitchFamily="18" charset="0"/>
                          </a:rPr>
                          <m:t>𝑀𝑋𝑁</m:t>
                        </m:r>
                      </m:den>
                    </m:f>
                    <m:r>
                      <a:rPr lang="en-US" sz="2400" b="0" i="1" smtClean="0">
                        <a:latin typeface="Cambria Math" panose="02040503050406030204" pitchFamily="18" charset="0"/>
                      </a:rPr>
                      <m:t>=8.67553 </m:t>
                    </m:r>
                    <m:r>
                      <a:rPr lang="en-US" sz="2400" b="0" i="1" smtClean="0">
                        <a:latin typeface="Cambria Math" panose="02040503050406030204" pitchFamily="18" charset="0"/>
                      </a:rPr>
                      <m:t>𝑈𝑆𝐷</m:t>
                    </m:r>
                  </m:oMath>
                </a14:m>
                <a:endParaRPr lang="en-US" sz="2400" b="0" dirty="0"/>
              </a:p>
              <a:p>
                <a:pPr marL="0" indent="0">
                  <a:buNone/>
                </a:pPr>
                <a:r>
                  <a:rPr lang="en-US" dirty="0"/>
                  <a:t>					</a:t>
                </a:r>
              </a:p>
              <a:p>
                <a:pPr marL="0" indent="0">
                  <a:buNone/>
                </a:pPr>
                <a:endParaRPr lang="en-US" dirty="0"/>
              </a:p>
              <a:p>
                <a:pPr marL="0" indent="0">
                  <a:buNone/>
                </a:pPr>
                <a:r>
                  <a:rPr lang="en-US" dirty="0"/>
                  <a:t>Answer:					8.67553 USD  --&gt; 8.6755 USD (</a:t>
                </a:r>
                <a:r>
                  <a:rPr lang="en-US" dirty="0" err="1"/>
                  <a:t>sigfigs</a:t>
                </a:r>
                <a:r>
                  <a:rPr lang="en-US" dirty="0"/>
                  <a:t>)</a:t>
                </a:r>
              </a:p>
            </p:txBody>
          </p:sp>
        </mc:Choice>
        <mc:Fallback xmlns="">
          <p:sp>
            <p:nvSpPr>
              <p:cNvPr id="3" name="Content Placeholder 2">
                <a:extLst>
                  <a:ext uri="{FF2B5EF4-FFF2-40B4-BE49-F238E27FC236}">
                    <a16:creationId xmlns:a16="http://schemas.microsoft.com/office/drawing/2014/main" id="{4FE466A8-23B4-6225-51C4-271ED6AE2DDA}"/>
                  </a:ext>
                </a:extLst>
              </p:cNvPr>
              <p:cNvSpPr>
                <a:spLocks noGrp="1" noRot="1" noChangeAspect="1" noMove="1" noResize="1" noEditPoints="1" noAdjustHandles="1" noChangeArrowheads="1" noChangeShapeType="1" noTextEdit="1"/>
              </p:cNvSpPr>
              <p:nvPr>
                <p:ph idx="1"/>
              </p:nvPr>
            </p:nvSpPr>
            <p:spPr>
              <a:xfrm>
                <a:off x="400050" y="1247774"/>
                <a:ext cx="11791950" cy="5381625"/>
              </a:xfrm>
              <a:blipFill>
                <a:blip r:embed="rId2"/>
                <a:stretch>
                  <a:fillRect l="-1086" t="-2041" b="-2268"/>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449358CD-7FE8-5F5A-CA21-E775F27C1227}"/>
              </a:ext>
            </a:extLst>
          </p:cNvPr>
          <p:cNvSpPr txBox="1"/>
          <p:nvPr/>
        </p:nvSpPr>
        <p:spPr>
          <a:xfrm>
            <a:off x="1943100" y="2238375"/>
            <a:ext cx="3914775" cy="523220"/>
          </a:xfrm>
          <a:prstGeom prst="rect">
            <a:avLst/>
          </a:prstGeom>
          <a:noFill/>
        </p:spPr>
        <p:txBody>
          <a:bodyPr wrap="square" rtlCol="0">
            <a:spAutoFit/>
          </a:bodyPr>
          <a:lstStyle/>
          <a:p>
            <a:r>
              <a:rPr lang="en-US" sz="2800" dirty="0"/>
              <a:t>find the conversion rate</a:t>
            </a:r>
          </a:p>
        </p:txBody>
      </p:sp>
      <p:sp>
        <p:nvSpPr>
          <p:cNvPr id="6" name="TextBox 5">
            <a:extLst>
              <a:ext uri="{FF2B5EF4-FFF2-40B4-BE49-F238E27FC236}">
                <a16:creationId xmlns:a16="http://schemas.microsoft.com/office/drawing/2014/main" id="{659A8469-5E85-6A49-3CCC-FEC7B5217F2F}"/>
              </a:ext>
            </a:extLst>
          </p:cNvPr>
          <p:cNvSpPr txBox="1"/>
          <p:nvPr/>
        </p:nvSpPr>
        <p:spPr>
          <a:xfrm>
            <a:off x="1952625" y="3352800"/>
            <a:ext cx="3914775" cy="523220"/>
          </a:xfrm>
          <a:prstGeom prst="rect">
            <a:avLst/>
          </a:prstGeom>
          <a:noFill/>
        </p:spPr>
        <p:txBody>
          <a:bodyPr wrap="square" rtlCol="0">
            <a:spAutoFit/>
          </a:bodyPr>
          <a:lstStyle/>
          <a:p>
            <a:r>
              <a:rPr lang="en-US" sz="2800" dirty="0"/>
              <a:t>write it as two fractions</a:t>
            </a:r>
          </a:p>
        </p:txBody>
      </p:sp>
      <p:sp>
        <p:nvSpPr>
          <p:cNvPr id="7" name="TextBox 6">
            <a:extLst>
              <a:ext uri="{FF2B5EF4-FFF2-40B4-BE49-F238E27FC236}">
                <a16:creationId xmlns:a16="http://schemas.microsoft.com/office/drawing/2014/main" id="{67536D12-3E35-C0E0-8196-88E03E614C01}"/>
              </a:ext>
            </a:extLst>
          </p:cNvPr>
          <p:cNvSpPr txBox="1"/>
          <p:nvPr/>
        </p:nvSpPr>
        <p:spPr>
          <a:xfrm>
            <a:off x="1962150" y="4514850"/>
            <a:ext cx="3914775" cy="1323439"/>
          </a:xfrm>
          <a:prstGeom prst="rect">
            <a:avLst/>
          </a:prstGeom>
          <a:noFill/>
        </p:spPr>
        <p:txBody>
          <a:bodyPr wrap="square" rtlCol="0">
            <a:spAutoFit/>
          </a:bodyPr>
          <a:lstStyle/>
          <a:p>
            <a:r>
              <a:rPr lang="en-US" sz="2000" dirty="0"/>
              <a:t>Multiply the original value by the fraction. Use the fraction that has the same unit as the original value on the bottom.</a:t>
            </a:r>
          </a:p>
        </p:txBody>
      </p:sp>
      <p:sp>
        <p:nvSpPr>
          <p:cNvPr id="4" name="TextBox 3">
            <a:extLst>
              <a:ext uri="{FF2B5EF4-FFF2-40B4-BE49-F238E27FC236}">
                <a16:creationId xmlns:a16="http://schemas.microsoft.com/office/drawing/2014/main" id="{DFD79029-983F-35C0-AE99-4F5A0DB72DDD}"/>
              </a:ext>
            </a:extLst>
          </p:cNvPr>
          <p:cNvSpPr txBox="1"/>
          <p:nvPr/>
        </p:nvSpPr>
        <p:spPr>
          <a:xfrm>
            <a:off x="9646516" y="2166640"/>
            <a:ext cx="2145434" cy="584775"/>
          </a:xfrm>
          <a:prstGeom prst="rect">
            <a:avLst/>
          </a:prstGeom>
          <a:noFill/>
        </p:spPr>
        <p:txBody>
          <a:bodyPr wrap="square" rtlCol="0">
            <a:spAutoFit/>
          </a:bodyPr>
          <a:lstStyle/>
          <a:p>
            <a:r>
              <a:rPr lang="en-US" sz="1600" dirty="0"/>
              <a:t>conversion factors are “exact” numbers</a:t>
            </a:r>
          </a:p>
        </p:txBody>
      </p:sp>
      <p:sp>
        <p:nvSpPr>
          <p:cNvPr id="8" name="Rectangle 7">
            <a:extLst>
              <a:ext uri="{FF2B5EF4-FFF2-40B4-BE49-F238E27FC236}">
                <a16:creationId xmlns:a16="http://schemas.microsoft.com/office/drawing/2014/main" id="{4D676D46-BE87-E67A-8B53-BB63B977252B}"/>
              </a:ext>
            </a:extLst>
          </p:cNvPr>
          <p:cNvSpPr/>
          <p:nvPr/>
        </p:nvSpPr>
        <p:spPr>
          <a:xfrm>
            <a:off x="8478440" y="4315226"/>
            <a:ext cx="619125" cy="43815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9939F377-2D07-A630-FD90-9F07D0BD3F9F}"/>
              </a:ext>
            </a:extLst>
          </p:cNvPr>
          <p:cNvCxnSpPr/>
          <p:nvPr/>
        </p:nvCxnSpPr>
        <p:spPr>
          <a:xfrm flipV="1">
            <a:off x="6877050" y="4514850"/>
            <a:ext cx="723900" cy="600075"/>
          </a:xfrm>
          <a:prstGeom prst="line">
            <a:avLst/>
          </a:prstGeom>
          <a:ln w="254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A06CA4AF-F6FA-D772-990C-1DF38FD87A22}"/>
              </a:ext>
            </a:extLst>
          </p:cNvPr>
          <p:cNvCxnSpPr>
            <a:cxnSpLocks/>
          </p:cNvCxnSpPr>
          <p:nvPr/>
        </p:nvCxnSpPr>
        <p:spPr>
          <a:xfrm flipV="1">
            <a:off x="8417718" y="4753376"/>
            <a:ext cx="585788" cy="477053"/>
          </a:xfrm>
          <a:prstGeom prst="line">
            <a:avLst/>
          </a:prstGeom>
          <a:ln w="25400">
            <a:solidFill>
              <a:srgbClr val="FF0000"/>
            </a:solidFill>
          </a:ln>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0F5393B9-C4EC-187C-B6B6-B5C574006C2C}"/>
              </a:ext>
            </a:extLst>
          </p:cNvPr>
          <p:cNvSpPr/>
          <p:nvPr/>
        </p:nvSpPr>
        <p:spPr>
          <a:xfrm>
            <a:off x="10534650" y="4514850"/>
            <a:ext cx="859631" cy="43815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12553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677BF-4B17-0D76-3F77-6625B2C63429}"/>
              </a:ext>
            </a:extLst>
          </p:cNvPr>
          <p:cNvSpPr>
            <a:spLocks noGrp="1"/>
          </p:cNvSpPr>
          <p:nvPr>
            <p:ph type="title"/>
          </p:nvPr>
        </p:nvSpPr>
        <p:spPr>
          <a:xfrm>
            <a:off x="267855" y="136524"/>
            <a:ext cx="11545454" cy="930275"/>
          </a:xfrm>
        </p:spPr>
        <p:txBody>
          <a:bodyPr/>
          <a:lstStyle/>
          <a:p>
            <a:r>
              <a:rPr lang="en-US" dirty="0" err="1"/>
              <a:t>Avogadros</a:t>
            </a:r>
            <a:r>
              <a:rPr lang="en-US" dirty="0"/>
              <a:t> number lets you convert from moles to units and from units to moles</a:t>
            </a:r>
          </a:p>
        </p:txBody>
      </p:sp>
      <p:sp>
        <p:nvSpPr>
          <p:cNvPr id="3" name="Content Placeholder 2">
            <a:extLst>
              <a:ext uri="{FF2B5EF4-FFF2-40B4-BE49-F238E27FC236}">
                <a16:creationId xmlns:a16="http://schemas.microsoft.com/office/drawing/2014/main" id="{4FE466A8-23B4-6225-51C4-271ED6AE2DDA}"/>
              </a:ext>
            </a:extLst>
          </p:cNvPr>
          <p:cNvSpPr>
            <a:spLocks noGrp="1"/>
          </p:cNvSpPr>
          <p:nvPr>
            <p:ph idx="1"/>
          </p:nvPr>
        </p:nvSpPr>
        <p:spPr>
          <a:xfrm>
            <a:off x="400050" y="1247774"/>
            <a:ext cx="11791950" cy="5473701"/>
          </a:xfrm>
        </p:spPr>
        <p:txBody>
          <a:bodyPr>
            <a:normAutofit/>
          </a:bodyPr>
          <a:lstStyle/>
          <a:p>
            <a:pPr marL="0" indent="0">
              <a:buNone/>
            </a:pPr>
            <a:r>
              <a:rPr lang="en-US" dirty="0"/>
              <a:t>Convert atoms to moles</a:t>
            </a:r>
          </a:p>
          <a:p>
            <a:pPr marL="0" indent="0">
              <a:buNone/>
            </a:pPr>
            <a:endParaRPr lang="en-US" dirty="0"/>
          </a:p>
          <a:p>
            <a:pPr marL="0" indent="0">
              <a:buNone/>
            </a:pPr>
            <a:r>
              <a:rPr lang="en-US" dirty="0"/>
              <a:t>Step 1:  					</a:t>
            </a:r>
          </a:p>
          <a:p>
            <a:pPr marL="0" indent="0">
              <a:buNone/>
            </a:pPr>
            <a:endParaRPr lang="en-US" dirty="0"/>
          </a:p>
          <a:p>
            <a:pPr marL="0" indent="0">
              <a:buNone/>
            </a:pPr>
            <a:r>
              <a:rPr lang="en-US" dirty="0"/>
              <a:t>Step 2: 					</a:t>
            </a:r>
          </a:p>
          <a:p>
            <a:pPr marL="0" indent="0">
              <a:buNone/>
            </a:pPr>
            <a:endParaRPr lang="en-US" dirty="0"/>
          </a:p>
          <a:p>
            <a:pPr marL="0" indent="0">
              <a:buNone/>
            </a:pPr>
            <a:r>
              <a:rPr lang="en-US" dirty="0"/>
              <a:t>Step 3: 										</a:t>
            </a:r>
          </a:p>
          <a:p>
            <a:pPr marL="0" indent="0">
              <a:buNone/>
            </a:pPr>
            <a:endParaRPr lang="en-US" dirty="0"/>
          </a:p>
          <a:p>
            <a:pPr marL="0" indent="0">
              <a:buNone/>
            </a:pPr>
            <a:endParaRPr lang="en-US" dirty="0"/>
          </a:p>
          <a:p>
            <a:pPr marL="0" indent="0">
              <a:buNone/>
            </a:pPr>
            <a:r>
              <a:rPr lang="en-US" dirty="0"/>
              <a:t>Answer:					</a:t>
            </a:r>
          </a:p>
        </p:txBody>
      </p:sp>
      <p:sp>
        <p:nvSpPr>
          <p:cNvPr id="5" name="TextBox 4">
            <a:extLst>
              <a:ext uri="{FF2B5EF4-FFF2-40B4-BE49-F238E27FC236}">
                <a16:creationId xmlns:a16="http://schemas.microsoft.com/office/drawing/2014/main" id="{449358CD-7FE8-5F5A-CA21-E775F27C1227}"/>
              </a:ext>
            </a:extLst>
          </p:cNvPr>
          <p:cNvSpPr txBox="1"/>
          <p:nvPr/>
        </p:nvSpPr>
        <p:spPr>
          <a:xfrm>
            <a:off x="1943100" y="2238375"/>
            <a:ext cx="3914775" cy="523220"/>
          </a:xfrm>
          <a:prstGeom prst="rect">
            <a:avLst/>
          </a:prstGeom>
          <a:noFill/>
        </p:spPr>
        <p:txBody>
          <a:bodyPr wrap="square" rtlCol="0">
            <a:spAutoFit/>
          </a:bodyPr>
          <a:lstStyle/>
          <a:p>
            <a:r>
              <a:rPr lang="en-US" sz="2800" dirty="0"/>
              <a:t>find the conversion rate</a:t>
            </a:r>
          </a:p>
        </p:txBody>
      </p:sp>
      <p:sp>
        <p:nvSpPr>
          <p:cNvPr id="6" name="TextBox 5">
            <a:extLst>
              <a:ext uri="{FF2B5EF4-FFF2-40B4-BE49-F238E27FC236}">
                <a16:creationId xmlns:a16="http://schemas.microsoft.com/office/drawing/2014/main" id="{659A8469-5E85-6A49-3CCC-FEC7B5217F2F}"/>
              </a:ext>
            </a:extLst>
          </p:cNvPr>
          <p:cNvSpPr txBox="1"/>
          <p:nvPr/>
        </p:nvSpPr>
        <p:spPr>
          <a:xfrm>
            <a:off x="1952625" y="3257550"/>
            <a:ext cx="3914775" cy="523220"/>
          </a:xfrm>
          <a:prstGeom prst="rect">
            <a:avLst/>
          </a:prstGeom>
          <a:noFill/>
        </p:spPr>
        <p:txBody>
          <a:bodyPr wrap="square" rtlCol="0">
            <a:spAutoFit/>
          </a:bodyPr>
          <a:lstStyle/>
          <a:p>
            <a:r>
              <a:rPr lang="en-US" sz="2800" dirty="0"/>
              <a:t>write it as two fractions</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9604D9E-2F54-4F48-E01A-0572E56F97F1}"/>
                  </a:ext>
                </a:extLst>
              </p:cNvPr>
              <p:cNvSpPr txBox="1"/>
              <p:nvPr/>
            </p:nvSpPr>
            <p:spPr>
              <a:xfrm>
                <a:off x="7064991" y="2315319"/>
                <a:ext cx="3575851" cy="369332"/>
              </a:xfrm>
              <a:prstGeom prst="rect">
                <a:avLst/>
              </a:prstGeom>
              <a:noFill/>
            </p:spPr>
            <p:txBody>
              <a:bodyPr wrap="none" lIns="0" tIns="0" rIns="0" bIns="0" rtlCol="0">
                <a:spAutoFit/>
              </a:bodyPr>
              <a:lstStyle/>
              <a:p>
                <a:r>
                  <a:rPr lang="en-US" sz="2400" b="0" dirty="0"/>
                  <a:t>1 mole = </a:t>
                </a:r>
                <a14:m>
                  <m:oMath xmlns:m="http://schemas.openxmlformats.org/officeDocument/2006/math">
                    <m:r>
                      <a:rPr lang="en-US" sz="2400" b="0" i="1" smtClean="0">
                        <a:latin typeface="Cambria Math" panose="02040503050406030204" pitchFamily="18" charset="0"/>
                      </a:rPr>
                      <m:t>6.022 </m:t>
                    </m:r>
                    <m:r>
                      <a:rPr lang="en-US" sz="2400" b="0" i="1" smtClean="0">
                        <a:latin typeface="Cambria Math" panose="02040503050406030204" pitchFamily="18" charset="0"/>
                      </a:rPr>
                      <m:t>𝑥</m:t>
                    </m:r>
                    <m:r>
                      <a:rPr lang="en-US" sz="2400" b="0" i="1" smtClean="0">
                        <a:latin typeface="Cambria Math" panose="02040503050406030204" pitchFamily="18" charset="0"/>
                      </a:rPr>
                      <m:t> 1023 </m:t>
                    </m:r>
                    <m:r>
                      <a:rPr lang="en-US" sz="2400" b="0" i="1" smtClean="0">
                        <a:latin typeface="Cambria Math" panose="02040503050406030204" pitchFamily="18" charset="0"/>
                      </a:rPr>
                      <m:t>𝑢𝑛𝑖𝑡𝑠</m:t>
                    </m:r>
                  </m:oMath>
                </a14:m>
                <a:endParaRPr lang="en-US" sz="2400" dirty="0"/>
              </a:p>
            </p:txBody>
          </p:sp>
        </mc:Choice>
        <mc:Fallback xmlns="">
          <p:sp>
            <p:nvSpPr>
              <p:cNvPr id="9" name="TextBox 8">
                <a:extLst>
                  <a:ext uri="{FF2B5EF4-FFF2-40B4-BE49-F238E27FC236}">
                    <a16:creationId xmlns:a16="http://schemas.microsoft.com/office/drawing/2014/main" id="{D9604D9E-2F54-4F48-E01A-0572E56F97F1}"/>
                  </a:ext>
                </a:extLst>
              </p:cNvPr>
              <p:cNvSpPr txBox="1">
                <a:spLocks noRot="1" noChangeAspect="1" noMove="1" noResize="1" noEditPoints="1" noAdjustHandles="1" noChangeArrowheads="1" noChangeShapeType="1" noTextEdit="1"/>
              </p:cNvSpPr>
              <p:nvPr/>
            </p:nvSpPr>
            <p:spPr>
              <a:xfrm>
                <a:off x="7064991" y="2315319"/>
                <a:ext cx="3575851" cy="369332"/>
              </a:xfrm>
              <a:prstGeom prst="rect">
                <a:avLst/>
              </a:prstGeom>
              <a:blipFill>
                <a:blip r:embed="rId2"/>
                <a:stretch>
                  <a:fillRect l="-5281" t="-26667" r="-2385" b="-5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D097352E-29B3-EA28-BF8C-1480F5C69F39}"/>
                  </a:ext>
                </a:extLst>
              </p:cNvPr>
              <p:cNvSpPr txBox="1"/>
              <p:nvPr/>
            </p:nvSpPr>
            <p:spPr>
              <a:xfrm>
                <a:off x="6324602" y="3162928"/>
                <a:ext cx="2468176" cy="6940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i="1">
                              <a:latin typeface="Cambria Math" panose="02040503050406030204" pitchFamily="18" charset="0"/>
                            </a:rPr>
                            <m:t>6.022 </m:t>
                          </m:r>
                          <m:r>
                            <a:rPr lang="en-US" sz="2400" i="1">
                              <a:latin typeface="Cambria Math" panose="02040503050406030204" pitchFamily="18" charset="0"/>
                            </a:rPr>
                            <m:t>𝑥</m:t>
                          </m:r>
                          <m:r>
                            <a:rPr lang="en-US" sz="2400" i="1">
                              <a:latin typeface="Cambria Math" panose="02040503050406030204" pitchFamily="18" charset="0"/>
                            </a:rPr>
                            <m:t> 1023 </m:t>
                          </m:r>
                          <m:r>
                            <a:rPr lang="en-US" sz="2400" i="1">
                              <a:latin typeface="Cambria Math" panose="02040503050406030204" pitchFamily="18" charset="0"/>
                            </a:rPr>
                            <m:t>𝑢𝑛𝑖𝑡𝑠</m:t>
                          </m:r>
                        </m:num>
                        <m:den>
                          <m:r>
                            <a:rPr lang="en-US" sz="2400" b="0" i="1" smtClean="0">
                              <a:latin typeface="Cambria Math" panose="02040503050406030204" pitchFamily="18" charset="0"/>
                            </a:rPr>
                            <m:t>1 </m:t>
                          </m:r>
                          <m:r>
                            <a:rPr lang="en-US" sz="2400" b="0" i="1" smtClean="0">
                              <a:latin typeface="Cambria Math" panose="02040503050406030204" pitchFamily="18" charset="0"/>
                            </a:rPr>
                            <m:t>𝑚𝑜𝑙</m:t>
                          </m:r>
                        </m:den>
                      </m:f>
                    </m:oMath>
                  </m:oMathPara>
                </a14:m>
                <a:endParaRPr lang="en-US" sz="2400" dirty="0"/>
              </a:p>
            </p:txBody>
          </p:sp>
        </mc:Choice>
        <mc:Fallback xmlns="">
          <p:sp>
            <p:nvSpPr>
              <p:cNvPr id="13" name="TextBox 12">
                <a:extLst>
                  <a:ext uri="{FF2B5EF4-FFF2-40B4-BE49-F238E27FC236}">
                    <a16:creationId xmlns:a16="http://schemas.microsoft.com/office/drawing/2014/main" id="{D097352E-29B3-EA28-BF8C-1480F5C69F39}"/>
                  </a:ext>
                </a:extLst>
              </p:cNvPr>
              <p:cNvSpPr txBox="1">
                <a:spLocks noRot="1" noChangeAspect="1" noMove="1" noResize="1" noEditPoints="1" noAdjustHandles="1" noChangeArrowheads="1" noChangeShapeType="1" noTextEdit="1"/>
              </p:cNvSpPr>
              <p:nvPr/>
            </p:nvSpPr>
            <p:spPr>
              <a:xfrm>
                <a:off x="6324602" y="3162928"/>
                <a:ext cx="2468176" cy="69403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40D79CC5-F310-CB16-08A4-B8DF2AD181C9}"/>
                  </a:ext>
                </a:extLst>
              </p:cNvPr>
              <p:cNvSpPr txBox="1"/>
              <p:nvPr/>
            </p:nvSpPr>
            <p:spPr>
              <a:xfrm>
                <a:off x="9474274" y="3154495"/>
                <a:ext cx="2468175" cy="7014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1 </m:t>
                          </m:r>
                          <m:r>
                            <a:rPr lang="en-US" sz="2400" b="0" i="1" smtClean="0">
                              <a:latin typeface="Cambria Math" panose="02040503050406030204" pitchFamily="18" charset="0"/>
                            </a:rPr>
                            <m:t>𝑚𝑜𝑙</m:t>
                          </m:r>
                        </m:num>
                        <m:den>
                          <m:r>
                            <a:rPr lang="en-US" sz="2400" i="1">
                              <a:latin typeface="Cambria Math" panose="02040503050406030204" pitchFamily="18" charset="0"/>
                            </a:rPr>
                            <m:t>6.022 </m:t>
                          </m:r>
                          <m:r>
                            <a:rPr lang="en-US" sz="2400" i="1">
                              <a:latin typeface="Cambria Math" panose="02040503050406030204" pitchFamily="18" charset="0"/>
                            </a:rPr>
                            <m:t>𝑥</m:t>
                          </m:r>
                          <m:r>
                            <a:rPr lang="en-US" sz="2400" i="1">
                              <a:latin typeface="Cambria Math" panose="02040503050406030204" pitchFamily="18" charset="0"/>
                            </a:rPr>
                            <m:t> 1023 </m:t>
                          </m:r>
                          <m:r>
                            <a:rPr lang="en-US" sz="2400" i="1">
                              <a:latin typeface="Cambria Math" panose="02040503050406030204" pitchFamily="18" charset="0"/>
                            </a:rPr>
                            <m:t>𝑢𝑛𝑖𝑡𝑠</m:t>
                          </m:r>
                        </m:den>
                      </m:f>
                    </m:oMath>
                  </m:oMathPara>
                </a14:m>
                <a:endParaRPr lang="en-US" sz="2400" dirty="0"/>
              </a:p>
            </p:txBody>
          </p:sp>
        </mc:Choice>
        <mc:Fallback xmlns="">
          <p:sp>
            <p:nvSpPr>
              <p:cNvPr id="14" name="TextBox 13">
                <a:extLst>
                  <a:ext uri="{FF2B5EF4-FFF2-40B4-BE49-F238E27FC236}">
                    <a16:creationId xmlns:a16="http://schemas.microsoft.com/office/drawing/2014/main" id="{40D79CC5-F310-CB16-08A4-B8DF2AD181C9}"/>
                  </a:ext>
                </a:extLst>
              </p:cNvPr>
              <p:cNvSpPr txBox="1">
                <a:spLocks noRot="1" noChangeAspect="1" noMove="1" noResize="1" noEditPoints="1" noAdjustHandles="1" noChangeArrowheads="1" noChangeShapeType="1" noTextEdit="1"/>
              </p:cNvSpPr>
              <p:nvPr/>
            </p:nvSpPr>
            <p:spPr>
              <a:xfrm>
                <a:off x="9474274" y="3154495"/>
                <a:ext cx="2468175" cy="701410"/>
              </a:xfrm>
              <a:prstGeom prst="rect">
                <a:avLst/>
              </a:prstGeom>
              <a:blipFill>
                <a:blip r:embed="rId4"/>
                <a:stretch>
                  <a:fillRect/>
                </a:stretch>
              </a:blipFill>
            </p:spPr>
            <p:txBody>
              <a:bodyPr/>
              <a:lstStyle/>
              <a:p>
                <a:r>
                  <a:rPr lang="en-US">
                    <a:noFill/>
                  </a:rPr>
                  <a:t> </a:t>
                </a:r>
              </a:p>
            </p:txBody>
          </p:sp>
        </mc:Fallback>
      </mc:AlternateContent>
      <p:sp>
        <p:nvSpPr>
          <p:cNvPr id="15" name="TextBox 14">
            <a:extLst>
              <a:ext uri="{FF2B5EF4-FFF2-40B4-BE49-F238E27FC236}">
                <a16:creationId xmlns:a16="http://schemas.microsoft.com/office/drawing/2014/main" id="{C81FB3D1-8434-BA43-6D01-7999AC47238E}"/>
              </a:ext>
            </a:extLst>
          </p:cNvPr>
          <p:cNvSpPr txBox="1"/>
          <p:nvPr/>
        </p:nvSpPr>
        <p:spPr>
          <a:xfrm>
            <a:off x="8945180" y="3290530"/>
            <a:ext cx="609600" cy="461665"/>
          </a:xfrm>
          <a:prstGeom prst="rect">
            <a:avLst/>
          </a:prstGeom>
          <a:noFill/>
        </p:spPr>
        <p:txBody>
          <a:bodyPr wrap="square" rtlCol="0">
            <a:spAutoFit/>
          </a:bodyPr>
          <a:lstStyle/>
          <a:p>
            <a:r>
              <a:rPr lang="en-US" sz="2400" dirty="0"/>
              <a:t>or</a:t>
            </a:r>
          </a:p>
        </p:txBody>
      </p:sp>
      <p:sp>
        <p:nvSpPr>
          <p:cNvPr id="16" name="TextBox 15">
            <a:extLst>
              <a:ext uri="{FF2B5EF4-FFF2-40B4-BE49-F238E27FC236}">
                <a16:creationId xmlns:a16="http://schemas.microsoft.com/office/drawing/2014/main" id="{F488CE9B-B6B8-B266-758B-B067DCF22E9E}"/>
              </a:ext>
            </a:extLst>
          </p:cNvPr>
          <p:cNvSpPr txBox="1"/>
          <p:nvPr/>
        </p:nvSpPr>
        <p:spPr>
          <a:xfrm>
            <a:off x="5867400" y="6312998"/>
            <a:ext cx="6475771" cy="369332"/>
          </a:xfrm>
          <a:prstGeom prst="rect">
            <a:avLst/>
          </a:prstGeom>
          <a:noFill/>
        </p:spPr>
        <p:txBody>
          <a:bodyPr wrap="square" rtlCol="0">
            <a:spAutoFit/>
          </a:bodyPr>
          <a:lstStyle/>
          <a:p>
            <a:r>
              <a:rPr lang="en-US" dirty="0"/>
              <a:t>Units = anything but usually molecules or atoms in this class</a:t>
            </a:r>
          </a:p>
        </p:txBody>
      </p:sp>
      <p:sp>
        <p:nvSpPr>
          <p:cNvPr id="4" name="TextBox 3">
            <a:extLst>
              <a:ext uri="{FF2B5EF4-FFF2-40B4-BE49-F238E27FC236}">
                <a16:creationId xmlns:a16="http://schemas.microsoft.com/office/drawing/2014/main" id="{A636C2E4-95F1-F682-7F28-AFEE76AB29CC}"/>
              </a:ext>
            </a:extLst>
          </p:cNvPr>
          <p:cNvSpPr txBox="1"/>
          <p:nvPr/>
        </p:nvSpPr>
        <p:spPr>
          <a:xfrm>
            <a:off x="1962150" y="4314825"/>
            <a:ext cx="3914775" cy="1323439"/>
          </a:xfrm>
          <a:prstGeom prst="rect">
            <a:avLst/>
          </a:prstGeom>
          <a:noFill/>
        </p:spPr>
        <p:txBody>
          <a:bodyPr wrap="square" rtlCol="0">
            <a:spAutoFit/>
          </a:bodyPr>
          <a:lstStyle/>
          <a:p>
            <a:r>
              <a:rPr lang="en-US" sz="2000" dirty="0"/>
              <a:t>Multiply the original value by the fraction. Use the fraction that has the same unit as the original value on the bottom.</a:t>
            </a:r>
          </a:p>
        </p:txBody>
      </p:sp>
    </p:spTree>
    <p:extLst>
      <p:ext uri="{BB962C8B-B14F-4D97-AF65-F5344CB8AC3E}">
        <p14:creationId xmlns:p14="http://schemas.microsoft.com/office/powerpoint/2010/main" val="12229454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677BF-4B17-0D76-3F77-6625B2C63429}"/>
              </a:ext>
            </a:extLst>
          </p:cNvPr>
          <p:cNvSpPr>
            <a:spLocks noGrp="1"/>
          </p:cNvSpPr>
          <p:nvPr>
            <p:ph type="title"/>
          </p:nvPr>
        </p:nvSpPr>
        <p:spPr>
          <a:xfrm>
            <a:off x="267855" y="136524"/>
            <a:ext cx="11545454" cy="930275"/>
          </a:xfrm>
        </p:spPr>
        <p:txBody>
          <a:bodyPr/>
          <a:lstStyle/>
          <a:p>
            <a:r>
              <a:rPr lang="en-US" dirty="0"/>
              <a:t>Grams per mole lets you convert from grams to moles and moles to grams</a:t>
            </a:r>
          </a:p>
        </p:txBody>
      </p:sp>
      <p:sp>
        <p:nvSpPr>
          <p:cNvPr id="3" name="Content Placeholder 2">
            <a:extLst>
              <a:ext uri="{FF2B5EF4-FFF2-40B4-BE49-F238E27FC236}">
                <a16:creationId xmlns:a16="http://schemas.microsoft.com/office/drawing/2014/main" id="{4FE466A8-23B4-6225-51C4-271ED6AE2DDA}"/>
              </a:ext>
            </a:extLst>
          </p:cNvPr>
          <p:cNvSpPr>
            <a:spLocks noGrp="1"/>
          </p:cNvSpPr>
          <p:nvPr>
            <p:ph idx="1"/>
          </p:nvPr>
        </p:nvSpPr>
        <p:spPr>
          <a:xfrm>
            <a:off x="400050" y="1247775"/>
            <a:ext cx="11791950" cy="5391150"/>
          </a:xfrm>
        </p:spPr>
        <p:txBody>
          <a:bodyPr>
            <a:normAutofit/>
          </a:bodyPr>
          <a:lstStyle/>
          <a:p>
            <a:pPr marL="0" indent="0">
              <a:buNone/>
            </a:pPr>
            <a:r>
              <a:rPr lang="en-US" dirty="0"/>
              <a:t>Convert moles of boron to grams of boron</a:t>
            </a:r>
          </a:p>
          <a:p>
            <a:pPr marL="0" indent="0">
              <a:buNone/>
            </a:pPr>
            <a:endParaRPr lang="en-US" dirty="0"/>
          </a:p>
          <a:p>
            <a:pPr marL="0" indent="0">
              <a:buNone/>
            </a:pPr>
            <a:r>
              <a:rPr lang="en-US" dirty="0"/>
              <a:t>Step 1:  					</a:t>
            </a:r>
          </a:p>
          <a:p>
            <a:pPr marL="0" indent="0">
              <a:buNone/>
            </a:pPr>
            <a:endParaRPr lang="en-US" dirty="0"/>
          </a:p>
          <a:p>
            <a:pPr marL="0" indent="0">
              <a:buNone/>
            </a:pPr>
            <a:r>
              <a:rPr lang="en-US" dirty="0"/>
              <a:t>Step 2: 					</a:t>
            </a:r>
          </a:p>
          <a:p>
            <a:pPr marL="0" indent="0">
              <a:buNone/>
            </a:pPr>
            <a:endParaRPr lang="en-US" dirty="0"/>
          </a:p>
          <a:p>
            <a:pPr marL="0" indent="0">
              <a:buNone/>
            </a:pPr>
            <a:r>
              <a:rPr lang="en-US" dirty="0"/>
              <a:t>Step 3: 										</a:t>
            </a:r>
          </a:p>
          <a:p>
            <a:pPr marL="0" indent="0">
              <a:buNone/>
            </a:pPr>
            <a:endParaRPr lang="en-US" dirty="0"/>
          </a:p>
          <a:p>
            <a:pPr marL="0" indent="0">
              <a:buNone/>
            </a:pPr>
            <a:endParaRPr lang="en-US" dirty="0"/>
          </a:p>
          <a:p>
            <a:pPr marL="0" indent="0">
              <a:buNone/>
            </a:pPr>
            <a:r>
              <a:rPr lang="en-US" dirty="0"/>
              <a:t>Answer:					</a:t>
            </a:r>
          </a:p>
        </p:txBody>
      </p:sp>
      <p:sp>
        <p:nvSpPr>
          <p:cNvPr id="5" name="TextBox 4">
            <a:extLst>
              <a:ext uri="{FF2B5EF4-FFF2-40B4-BE49-F238E27FC236}">
                <a16:creationId xmlns:a16="http://schemas.microsoft.com/office/drawing/2014/main" id="{449358CD-7FE8-5F5A-CA21-E775F27C1227}"/>
              </a:ext>
            </a:extLst>
          </p:cNvPr>
          <p:cNvSpPr txBox="1"/>
          <p:nvPr/>
        </p:nvSpPr>
        <p:spPr>
          <a:xfrm>
            <a:off x="1943100" y="2238375"/>
            <a:ext cx="3914775" cy="523220"/>
          </a:xfrm>
          <a:prstGeom prst="rect">
            <a:avLst/>
          </a:prstGeom>
          <a:noFill/>
        </p:spPr>
        <p:txBody>
          <a:bodyPr wrap="square" rtlCol="0">
            <a:spAutoFit/>
          </a:bodyPr>
          <a:lstStyle/>
          <a:p>
            <a:r>
              <a:rPr lang="en-US" sz="2800" dirty="0"/>
              <a:t>find the conversion rate</a:t>
            </a:r>
          </a:p>
        </p:txBody>
      </p:sp>
      <p:sp>
        <p:nvSpPr>
          <p:cNvPr id="6" name="TextBox 5">
            <a:extLst>
              <a:ext uri="{FF2B5EF4-FFF2-40B4-BE49-F238E27FC236}">
                <a16:creationId xmlns:a16="http://schemas.microsoft.com/office/drawing/2014/main" id="{659A8469-5E85-6A49-3CCC-FEC7B5217F2F}"/>
              </a:ext>
            </a:extLst>
          </p:cNvPr>
          <p:cNvSpPr txBox="1"/>
          <p:nvPr/>
        </p:nvSpPr>
        <p:spPr>
          <a:xfrm>
            <a:off x="1952625" y="3352800"/>
            <a:ext cx="3914775" cy="523220"/>
          </a:xfrm>
          <a:prstGeom prst="rect">
            <a:avLst/>
          </a:prstGeom>
          <a:noFill/>
        </p:spPr>
        <p:txBody>
          <a:bodyPr wrap="square" rtlCol="0">
            <a:spAutoFit/>
          </a:bodyPr>
          <a:lstStyle/>
          <a:p>
            <a:r>
              <a:rPr lang="en-US" sz="2800" dirty="0"/>
              <a:t>write it as two fractions</a:t>
            </a:r>
          </a:p>
        </p:txBody>
      </p:sp>
      <p:sp>
        <p:nvSpPr>
          <p:cNvPr id="15" name="TextBox 14">
            <a:extLst>
              <a:ext uri="{FF2B5EF4-FFF2-40B4-BE49-F238E27FC236}">
                <a16:creationId xmlns:a16="http://schemas.microsoft.com/office/drawing/2014/main" id="{C81FB3D1-8434-BA43-6D01-7999AC47238E}"/>
              </a:ext>
            </a:extLst>
          </p:cNvPr>
          <p:cNvSpPr txBox="1"/>
          <p:nvPr/>
        </p:nvSpPr>
        <p:spPr>
          <a:xfrm>
            <a:off x="8945180" y="3290530"/>
            <a:ext cx="609600" cy="461665"/>
          </a:xfrm>
          <a:prstGeom prst="rect">
            <a:avLst/>
          </a:prstGeom>
          <a:noFill/>
        </p:spPr>
        <p:txBody>
          <a:bodyPr wrap="square" rtlCol="0">
            <a:spAutoFit/>
          </a:bodyPr>
          <a:lstStyle/>
          <a:p>
            <a:r>
              <a:rPr lang="en-US" sz="2400" dirty="0"/>
              <a:t>or</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CC7E2E2F-4125-3877-889B-BAD77923E900}"/>
                  </a:ext>
                </a:extLst>
              </p:cNvPr>
              <p:cNvSpPr txBox="1"/>
              <p:nvPr/>
            </p:nvSpPr>
            <p:spPr>
              <a:xfrm>
                <a:off x="7194248" y="2315319"/>
                <a:ext cx="2786532"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10.81 </m:t>
                      </m:r>
                      <m:r>
                        <a:rPr lang="en-US" sz="2400" b="0" i="1" smtClean="0">
                          <a:latin typeface="Cambria Math" panose="02040503050406030204" pitchFamily="18" charset="0"/>
                        </a:rPr>
                        <m:t>𝑔</m:t>
                      </m:r>
                      <m:r>
                        <a:rPr lang="en-US" sz="2400" b="0" i="1" smtClean="0">
                          <a:latin typeface="Cambria Math" panose="02040503050406030204" pitchFamily="18" charset="0"/>
                        </a:rPr>
                        <m:t> </m:t>
                      </m:r>
                      <m:r>
                        <a:rPr lang="en-US" sz="2400" b="0" i="1" smtClean="0">
                          <a:latin typeface="Cambria Math" panose="02040503050406030204" pitchFamily="18" charset="0"/>
                        </a:rPr>
                        <m:t>𝐵</m:t>
                      </m:r>
                      <m:r>
                        <a:rPr lang="en-US" sz="2400" b="0" i="1" smtClean="0">
                          <a:latin typeface="Cambria Math" panose="02040503050406030204" pitchFamily="18" charset="0"/>
                        </a:rPr>
                        <m:t>=1 </m:t>
                      </m:r>
                      <m:r>
                        <a:rPr lang="en-US" sz="2400" b="0" i="1" smtClean="0">
                          <a:latin typeface="Cambria Math" panose="02040503050406030204" pitchFamily="18" charset="0"/>
                        </a:rPr>
                        <m:t>𝑚𝑜𝑙</m:t>
                      </m:r>
                      <m:r>
                        <a:rPr lang="en-US" sz="2400" b="0" i="1" smtClean="0">
                          <a:latin typeface="Cambria Math" panose="02040503050406030204" pitchFamily="18" charset="0"/>
                        </a:rPr>
                        <m:t> </m:t>
                      </m:r>
                      <m:r>
                        <a:rPr lang="en-US" sz="2400" b="0" i="1" smtClean="0">
                          <a:latin typeface="Cambria Math" panose="02040503050406030204" pitchFamily="18" charset="0"/>
                        </a:rPr>
                        <m:t>𝐵</m:t>
                      </m:r>
                    </m:oMath>
                  </m:oMathPara>
                </a14:m>
                <a:endParaRPr lang="en-US" sz="2400" dirty="0"/>
              </a:p>
            </p:txBody>
          </p:sp>
        </mc:Choice>
        <mc:Fallback xmlns="">
          <p:sp>
            <p:nvSpPr>
              <p:cNvPr id="4" name="TextBox 3">
                <a:extLst>
                  <a:ext uri="{FF2B5EF4-FFF2-40B4-BE49-F238E27FC236}">
                    <a16:creationId xmlns:a16="http://schemas.microsoft.com/office/drawing/2014/main" id="{CC7E2E2F-4125-3877-889B-BAD77923E900}"/>
                  </a:ext>
                </a:extLst>
              </p:cNvPr>
              <p:cNvSpPr txBox="1">
                <a:spLocks noRot="1" noChangeAspect="1" noMove="1" noResize="1" noEditPoints="1" noAdjustHandles="1" noChangeArrowheads="1" noChangeShapeType="1" noTextEdit="1"/>
              </p:cNvSpPr>
              <p:nvPr/>
            </p:nvSpPr>
            <p:spPr>
              <a:xfrm>
                <a:off x="7194248" y="2315319"/>
                <a:ext cx="2786532" cy="369332"/>
              </a:xfrm>
              <a:prstGeom prst="rect">
                <a:avLst/>
              </a:prstGeom>
              <a:blipFill>
                <a:blip r:embed="rId2"/>
                <a:stretch>
                  <a:fillRect l="-2188" r="-2188" b="-2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0C42AEC2-F593-9438-EEC5-4826D3184242}"/>
                  </a:ext>
                </a:extLst>
              </p:cNvPr>
              <p:cNvSpPr txBox="1"/>
              <p:nvPr/>
            </p:nvSpPr>
            <p:spPr>
              <a:xfrm>
                <a:off x="7194248" y="3290530"/>
                <a:ext cx="1342419" cy="6940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10.81 </m:t>
                          </m:r>
                          <m:r>
                            <a:rPr lang="en-US" sz="2400" b="0" i="1" smtClean="0">
                              <a:latin typeface="Cambria Math" panose="02040503050406030204" pitchFamily="18" charset="0"/>
                            </a:rPr>
                            <m:t>𝑔</m:t>
                          </m:r>
                          <m:r>
                            <a:rPr lang="en-US" sz="2400" b="0" i="1" smtClean="0">
                              <a:latin typeface="Cambria Math" panose="02040503050406030204" pitchFamily="18" charset="0"/>
                            </a:rPr>
                            <m:t> </m:t>
                          </m:r>
                          <m:r>
                            <a:rPr lang="en-US" sz="2400" b="0" i="1" smtClean="0">
                              <a:latin typeface="Cambria Math" panose="02040503050406030204" pitchFamily="18" charset="0"/>
                            </a:rPr>
                            <m:t>𝐵</m:t>
                          </m:r>
                        </m:num>
                        <m:den>
                          <m:r>
                            <a:rPr lang="en-US" sz="2400" b="0" i="1" smtClean="0">
                              <a:latin typeface="Cambria Math" panose="02040503050406030204" pitchFamily="18" charset="0"/>
                            </a:rPr>
                            <m:t>1 </m:t>
                          </m:r>
                          <m:r>
                            <a:rPr lang="en-US" sz="2400" b="0" i="1" smtClean="0">
                              <a:latin typeface="Cambria Math" panose="02040503050406030204" pitchFamily="18" charset="0"/>
                            </a:rPr>
                            <m:t>𝑚𝑜𝑙</m:t>
                          </m:r>
                          <m:r>
                            <a:rPr lang="en-US" sz="2400" b="0" i="1" smtClean="0">
                              <a:latin typeface="Cambria Math" panose="02040503050406030204" pitchFamily="18" charset="0"/>
                            </a:rPr>
                            <m:t> </m:t>
                          </m:r>
                          <m:r>
                            <a:rPr lang="en-US" sz="2400" b="0" i="1" smtClean="0">
                              <a:latin typeface="Cambria Math" panose="02040503050406030204" pitchFamily="18" charset="0"/>
                            </a:rPr>
                            <m:t>𝐵</m:t>
                          </m:r>
                        </m:den>
                      </m:f>
                    </m:oMath>
                  </m:oMathPara>
                </a14:m>
                <a:endParaRPr lang="en-US" sz="2400" dirty="0"/>
              </a:p>
            </p:txBody>
          </p:sp>
        </mc:Choice>
        <mc:Fallback xmlns="">
          <p:sp>
            <p:nvSpPr>
              <p:cNvPr id="8" name="TextBox 7">
                <a:extLst>
                  <a:ext uri="{FF2B5EF4-FFF2-40B4-BE49-F238E27FC236}">
                    <a16:creationId xmlns:a16="http://schemas.microsoft.com/office/drawing/2014/main" id="{0C42AEC2-F593-9438-EEC5-4826D3184242}"/>
                  </a:ext>
                </a:extLst>
              </p:cNvPr>
              <p:cNvSpPr txBox="1">
                <a:spLocks noRot="1" noChangeAspect="1" noMove="1" noResize="1" noEditPoints="1" noAdjustHandles="1" noChangeArrowheads="1" noChangeShapeType="1" noTextEdit="1"/>
              </p:cNvSpPr>
              <p:nvPr/>
            </p:nvSpPr>
            <p:spPr>
              <a:xfrm>
                <a:off x="7194248" y="3290530"/>
                <a:ext cx="1342419" cy="69403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1F5E4B3-DF22-7F33-1676-84F9513F6BEF}"/>
                  </a:ext>
                </a:extLst>
              </p:cNvPr>
              <p:cNvSpPr txBox="1"/>
              <p:nvPr/>
            </p:nvSpPr>
            <p:spPr>
              <a:xfrm>
                <a:off x="9843905" y="3290530"/>
                <a:ext cx="1342419" cy="7660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1 </m:t>
                          </m:r>
                          <m:r>
                            <a:rPr lang="en-US" sz="2400" b="0" i="1" smtClean="0">
                              <a:latin typeface="Cambria Math" panose="02040503050406030204" pitchFamily="18" charset="0"/>
                            </a:rPr>
                            <m:t>𝑚𝑜𝑙</m:t>
                          </m:r>
                          <m:r>
                            <a:rPr lang="en-US" sz="2400" b="0" i="1" smtClean="0">
                              <a:latin typeface="Cambria Math" panose="02040503050406030204" pitchFamily="18" charset="0"/>
                            </a:rPr>
                            <m:t> </m:t>
                          </m:r>
                          <m:r>
                            <a:rPr lang="en-US" sz="2400" b="0" i="1" smtClean="0">
                              <a:latin typeface="Cambria Math" panose="02040503050406030204" pitchFamily="18" charset="0"/>
                            </a:rPr>
                            <m:t>𝐵</m:t>
                          </m:r>
                        </m:num>
                        <m:den>
                          <m:r>
                            <a:rPr lang="en-US" sz="2400" i="1">
                              <a:latin typeface="Cambria Math" panose="02040503050406030204" pitchFamily="18" charset="0"/>
                            </a:rPr>
                            <m:t>10.81 </m:t>
                          </m:r>
                          <m:r>
                            <a:rPr lang="en-US" sz="2400" i="1">
                              <a:latin typeface="Cambria Math" panose="02040503050406030204" pitchFamily="18" charset="0"/>
                            </a:rPr>
                            <m:t>𝑔</m:t>
                          </m:r>
                          <m:r>
                            <a:rPr lang="en-US" sz="2400" i="1">
                              <a:latin typeface="Cambria Math" panose="02040503050406030204" pitchFamily="18" charset="0"/>
                            </a:rPr>
                            <m:t> </m:t>
                          </m:r>
                          <m:r>
                            <a:rPr lang="en-US" sz="2400" i="1">
                              <a:latin typeface="Cambria Math" panose="02040503050406030204" pitchFamily="18" charset="0"/>
                            </a:rPr>
                            <m:t>𝐵</m:t>
                          </m:r>
                        </m:den>
                      </m:f>
                    </m:oMath>
                  </m:oMathPara>
                </a14:m>
                <a:endParaRPr lang="en-US" sz="2400" dirty="0"/>
              </a:p>
            </p:txBody>
          </p:sp>
        </mc:Choice>
        <mc:Fallback xmlns="">
          <p:sp>
            <p:nvSpPr>
              <p:cNvPr id="10" name="TextBox 9">
                <a:extLst>
                  <a:ext uri="{FF2B5EF4-FFF2-40B4-BE49-F238E27FC236}">
                    <a16:creationId xmlns:a16="http://schemas.microsoft.com/office/drawing/2014/main" id="{41F5E4B3-DF22-7F33-1676-84F9513F6BEF}"/>
                  </a:ext>
                </a:extLst>
              </p:cNvPr>
              <p:cNvSpPr txBox="1">
                <a:spLocks noRot="1" noChangeAspect="1" noMove="1" noResize="1" noEditPoints="1" noAdjustHandles="1" noChangeArrowheads="1" noChangeShapeType="1" noTextEdit="1"/>
              </p:cNvSpPr>
              <p:nvPr/>
            </p:nvSpPr>
            <p:spPr>
              <a:xfrm>
                <a:off x="9843905" y="3290530"/>
                <a:ext cx="1342419" cy="766044"/>
              </a:xfrm>
              <a:prstGeom prst="rect">
                <a:avLst/>
              </a:prstGeom>
              <a:blipFill>
                <a:blip r:embed="rId4"/>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1249D8E6-E845-F22C-E66E-F877AD43B88E}"/>
              </a:ext>
            </a:extLst>
          </p:cNvPr>
          <p:cNvSpPr txBox="1"/>
          <p:nvPr/>
        </p:nvSpPr>
        <p:spPr>
          <a:xfrm>
            <a:off x="1952625" y="4286786"/>
            <a:ext cx="3914775" cy="1323439"/>
          </a:xfrm>
          <a:prstGeom prst="rect">
            <a:avLst/>
          </a:prstGeom>
          <a:noFill/>
        </p:spPr>
        <p:txBody>
          <a:bodyPr wrap="square" rtlCol="0">
            <a:spAutoFit/>
          </a:bodyPr>
          <a:lstStyle/>
          <a:p>
            <a:r>
              <a:rPr lang="en-US" sz="2000" dirty="0"/>
              <a:t>Multiply the original value by the fraction. Use the fraction that has the same unit as the original value on the bottom.</a:t>
            </a:r>
          </a:p>
        </p:txBody>
      </p:sp>
    </p:spTree>
    <p:extLst>
      <p:ext uri="{BB962C8B-B14F-4D97-AF65-F5344CB8AC3E}">
        <p14:creationId xmlns:p14="http://schemas.microsoft.com/office/powerpoint/2010/main" val="31763445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3B8F5-1C91-96BC-CB30-E151A6EC4BB3}"/>
              </a:ext>
            </a:extLst>
          </p:cNvPr>
          <p:cNvSpPr>
            <a:spLocks noGrp="1"/>
          </p:cNvSpPr>
          <p:nvPr>
            <p:ph type="title"/>
          </p:nvPr>
        </p:nvSpPr>
        <p:spPr>
          <a:xfrm>
            <a:off x="323273" y="123825"/>
            <a:ext cx="11545454" cy="980953"/>
          </a:xfrm>
        </p:spPr>
        <p:txBody>
          <a:bodyPr/>
          <a:lstStyle/>
          <a:p>
            <a:r>
              <a:rPr lang="en-US" dirty="0"/>
              <a:t>Grams per mole is found on the periodic table for atoms and molecules</a:t>
            </a:r>
          </a:p>
        </p:txBody>
      </p:sp>
      <p:pic>
        <p:nvPicPr>
          <p:cNvPr id="4" name="Picture 3">
            <a:extLst>
              <a:ext uri="{FF2B5EF4-FFF2-40B4-BE49-F238E27FC236}">
                <a16:creationId xmlns:a16="http://schemas.microsoft.com/office/drawing/2014/main" id="{0DD3AB76-E729-A7A7-3824-90E29F452AF3}"/>
              </a:ext>
            </a:extLst>
          </p:cNvPr>
          <p:cNvPicPr>
            <a:picLocks noChangeAspect="1"/>
          </p:cNvPicPr>
          <p:nvPr/>
        </p:nvPicPr>
        <p:blipFill rotWithShape="1">
          <a:blip r:embed="rId2"/>
          <a:srcRect b="28074"/>
          <a:stretch/>
        </p:blipFill>
        <p:spPr>
          <a:xfrm>
            <a:off x="0" y="3085978"/>
            <a:ext cx="12192000" cy="3648197"/>
          </a:xfrm>
          <a:prstGeom prst="rect">
            <a:avLst/>
          </a:prstGeom>
        </p:spPr>
      </p:pic>
      <p:sp>
        <p:nvSpPr>
          <p:cNvPr id="5" name="Rectangle 4">
            <a:extLst>
              <a:ext uri="{FF2B5EF4-FFF2-40B4-BE49-F238E27FC236}">
                <a16:creationId xmlns:a16="http://schemas.microsoft.com/office/drawing/2014/main" id="{D3659808-96E6-E0D4-87ED-ED2D744F840D}"/>
              </a:ext>
            </a:extLst>
          </p:cNvPr>
          <p:cNvSpPr/>
          <p:nvPr/>
        </p:nvSpPr>
        <p:spPr>
          <a:xfrm>
            <a:off x="8210550" y="4371975"/>
            <a:ext cx="466725" cy="161925"/>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74C1C3F-36E7-08E8-F9EB-6656EDF2F909}"/>
                  </a:ext>
                </a:extLst>
              </p:cNvPr>
              <p:cNvSpPr txBox="1"/>
              <p:nvPr/>
            </p:nvSpPr>
            <p:spPr>
              <a:xfrm>
                <a:off x="8040536" y="794256"/>
                <a:ext cx="3724546"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200" b="0" i="1" smtClean="0">
                          <a:latin typeface="Cambria Math" panose="02040503050406030204" pitchFamily="18" charset="0"/>
                        </a:rPr>
                        <m:t>10.81 </m:t>
                      </m:r>
                      <m:r>
                        <a:rPr lang="en-US" sz="3200" b="0" i="1" smtClean="0">
                          <a:latin typeface="Cambria Math" panose="02040503050406030204" pitchFamily="18" charset="0"/>
                        </a:rPr>
                        <m:t>𝑔</m:t>
                      </m:r>
                      <m:r>
                        <a:rPr lang="en-US" sz="3200" b="0" i="1" smtClean="0">
                          <a:latin typeface="Cambria Math" panose="02040503050406030204" pitchFamily="18" charset="0"/>
                        </a:rPr>
                        <m:t> </m:t>
                      </m:r>
                      <m:r>
                        <a:rPr lang="en-US" sz="3200" b="0" i="1" smtClean="0">
                          <a:latin typeface="Cambria Math" panose="02040503050406030204" pitchFamily="18" charset="0"/>
                        </a:rPr>
                        <m:t>𝐵</m:t>
                      </m:r>
                      <m:r>
                        <a:rPr lang="en-US" sz="3200" b="0" i="1" smtClean="0">
                          <a:latin typeface="Cambria Math" panose="02040503050406030204" pitchFamily="18" charset="0"/>
                        </a:rPr>
                        <m:t>=1 </m:t>
                      </m:r>
                      <m:r>
                        <a:rPr lang="en-US" sz="3200" b="0" i="1" smtClean="0">
                          <a:latin typeface="Cambria Math" panose="02040503050406030204" pitchFamily="18" charset="0"/>
                        </a:rPr>
                        <m:t>𝑚𝑜𝑙</m:t>
                      </m:r>
                      <m:r>
                        <a:rPr lang="en-US" sz="3200" b="0" i="1" smtClean="0">
                          <a:latin typeface="Cambria Math" panose="02040503050406030204" pitchFamily="18" charset="0"/>
                        </a:rPr>
                        <m:t> </m:t>
                      </m:r>
                      <m:r>
                        <a:rPr lang="en-US" sz="3200" b="0" i="1" smtClean="0">
                          <a:latin typeface="Cambria Math" panose="02040503050406030204" pitchFamily="18" charset="0"/>
                        </a:rPr>
                        <m:t>𝐵</m:t>
                      </m:r>
                    </m:oMath>
                  </m:oMathPara>
                </a14:m>
                <a:endParaRPr lang="en-US" sz="3200" dirty="0"/>
              </a:p>
            </p:txBody>
          </p:sp>
        </mc:Choice>
        <mc:Fallback xmlns="">
          <p:sp>
            <p:nvSpPr>
              <p:cNvPr id="6" name="TextBox 5">
                <a:extLst>
                  <a:ext uri="{FF2B5EF4-FFF2-40B4-BE49-F238E27FC236}">
                    <a16:creationId xmlns:a16="http://schemas.microsoft.com/office/drawing/2014/main" id="{D74C1C3F-36E7-08E8-F9EB-6656EDF2F909}"/>
                  </a:ext>
                </a:extLst>
              </p:cNvPr>
              <p:cNvSpPr txBox="1">
                <a:spLocks noRot="1" noChangeAspect="1" noMove="1" noResize="1" noEditPoints="1" noAdjustHandles="1" noChangeArrowheads="1" noChangeShapeType="1" noTextEdit="1"/>
              </p:cNvSpPr>
              <p:nvPr/>
            </p:nvSpPr>
            <p:spPr>
              <a:xfrm>
                <a:off x="8040536" y="794256"/>
                <a:ext cx="3724546" cy="49244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FBDBCE75-C46C-EBFD-7BE7-775AC0D873F9}"/>
                  </a:ext>
                </a:extLst>
              </p:cNvPr>
              <p:cNvSpPr txBox="1"/>
              <p:nvPr/>
            </p:nvSpPr>
            <p:spPr>
              <a:xfrm>
                <a:off x="7537148" y="1577998"/>
                <a:ext cx="1797352" cy="92538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3200" i="1" smtClean="0">
                              <a:latin typeface="Cambria Math" panose="02040503050406030204" pitchFamily="18" charset="0"/>
                            </a:rPr>
                          </m:ctrlPr>
                        </m:fPr>
                        <m:num>
                          <m:r>
                            <a:rPr lang="en-US" sz="3200" b="0" i="1" smtClean="0">
                              <a:latin typeface="Cambria Math" panose="02040503050406030204" pitchFamily="18" charset="0"/>
                            </a:rPr>
                            <m:t>10.81 </m:t>
                          </m:r>
                          <m:r>
                            <a:rPr lang="en-US" sz="3200" b="0" i="1" smtClean="0">
                              <a:latin typeface="Cambria Math" panose="02040503050406030204" pitchFamily="18" charset="0"/>
                            </a:rPr>
                            <m:t>𝑔</m:t>
                          </m:r>
                          <m:r>
                            <a:rPr lang="en-US" sz="3200" b="0" i="1" smtClean="0">
                              <a:latin typeface="Cambria Math" panose="02040503050406030204" pitchFamily="18" charset="0"/>
                            </a:rPr>
                            <m:t> </m:t>
                          </m:r>
                          <m:r>
                            <a:rPr lang="en-US" sz="3200" b="0" i="1" smtClean="0">
                              <a:latin typeface="Cambria Math" panose="02040503050406030204" pitchFamily="18" charset="0"/>
                            </a:rPr>
                            <m:t>𝐵</m:t>
                          </m:r>
                        </m:num>
                        <m:den>
                          <m:r>
                            <a:rPr lang="en-US" sz="3200" b="0" i="1" smtClean="0">
                              <a:latin typeface="Cambria Math" panose="02040503050406030204" pitchFamily="18" charset="0"/>
                            </a:rPr>
                            <m:t>1 </m:t>
                          </m:r>
                          <m:r>
                            <a:rPr lang="en-US" sz="3200" b="0" i="1" smtClean="0">
                              <a:latin typeface="Cambria Math" panose="02040503050406030204" pitchFamily="18" charset="0"/>
                            </a:rPr>
                            <m:t>𝑚𝑜𝑙</m:t>
                          </m:r>
                          <m:r>
                            <a:rPr lang="en-US" sz="3200" b="0" i="1" smtClean="0">
                              <a:latin typeface="Cambria Math" panose="02040503050406030204" pitchFamily="18" charset="0"/>
                            </a:rPr>
                            <m:t> </m:t>
                          </m:r>
                          <m:r>
                            <a:rPr lang="en-US" sz="3200" b="0" i="1" smtClean="0">
                              <a:latin typeface="Cambria Math" panose="02040503050406030204" pitchFamily="18" charset="0"/>
                            </a:rPr>
                            <m:t>𝐵</m:t>
                          </m:r>
                        </m:den>
                      </m:f>
                    </m:oMath>
                  </m:oMathPara>
                </a14:m>
                <a:endParaRPr lang="en-US" sz="3200" dirty="0"/>
              </a:p>
            </p:txBody>
          </p:sp>
        </mc:Choice>
        <mc:Fallback xmlns="">
          <p:sp>
            <p:nvSpPr>
              <p:cNvPr id="7" name="TextBox 6">
                <a:extLst>
                  <a:ext uri="{FF2B5EF4-FFF2-40B4-BE49-F238E27FC236}">
                    <a16:creationId xmlns:a16="http://schemas.microsoft.com/office/drawing/2014/main" id="{FBDBCE75-C46C-EBFD-7BE7-775AC0D873F9}"/>
                  </a:ext>
                </a:extLst>
              </p:cNvPr>
              <p:cNvSpPr txBox="1">
                <a:spLocks noRot="1" noChangeAspect="1" noMove="1" noResize="1" noEditPoints="1" noAdjustHandles="1" noChangeArrowheads="1" noChangeShapeType="1" noTextEdit="1"/>
              </p:cNvSpPr>
              <p:nvPr/>
            </p:nvSpPr>
            <p:spPr>
              <a:xfrm>
                <a:off x="7537148" y="1577998"/>
                <a:ext cx="1797352" cy="92538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E0A9AAB-FA22-1594-2BAB-22B57355C5D7}"/>
                  </a:ext>
                </a:extLst>
              </p:cNvPr>
              <p:cNvSpPr txBox="1"/>
              <p:nvPr/>
            </p:nvSpPr>
            <p:spPr>
              <a:xfrm>
                <a:off x="10186805" y="1577998"/>
                <a:ext cx="1797352" cy="101155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3200" i="1" smtClean="0">
                              <a:latin typeface="Cambria Math" panose="02040503050406030204" pitchFamily="18" charset="0"/>
                            </a:rPr>
                          </m:ctrlPr>
                        </m:fPr>
                        <m:num>
                          <m:r>
                            <a:rPr lang="en-US" sz="3200" b="0" i="1" smtClean="0">
                              <a:latin typeface="Cambria Math" panose="02040503050406030204" pitchFamily="18" charset="0"/>
                            </a:rPr>
                            <m:t>1 </m:t>
                          </m:r>
                          <m:r>
                            <a:rPr lang="en-US" sz="3200" b="0" i="1" smtClean="0">
                              <a:latin typeface="Cambria Math" panose="02040503050406030204" pitchFamily="18" charset="0"/>
                            </a:rPr>
                            <m:t>𝑚𝑜𝑙</m:t>
                          </m:r>
                          <m:r>
                            <a:rPr lang="en-US" sz="3200" b="0" i="1" smtClean="0">
                              <a:latin typeface="Cambria Math" panose="02040503050406030204" pitchFamily="18" charset="0"/>
                            </a:rPr>
                            <m:t> </m:t>
                          </m:r>
                          <m:r>
                            <a:rPr lang="en-US" sz="3200" b="0" i="1" smtClean="0">
                              <a:latin typeface="Cambria Math" panose="02040503050406030204" pitchFamily="18" charset="0"/>
                            </a:rPr>
                            <m:t>𝐵</m:t>
                          </m:r>
                        </m:num>
                        <m:den>
                          <m:r>
                            <a:rPr lang="en-US" sz="3200" i="1">
                              <a:latin typeface="Cambria Math" panose="02040503050406030204" pitchFamily="18" charset="0"/>
                            </a:rPr>
                            <m:t>10.81 </m:t>
                          </m:r>
                          <m:r>
                            <a:rPr lang="en-US" sz="3200" i="1">
                              <a:latin typeface="Cambria Math" panose="02040503050406030204" pitchFamily="18" charset="0"/>
                            </a:rPr>
                            <m:t>𝑔</m:t>
                          </m:r>
                          <m:r>
                            <a:rPr lang="en-US" sz="3200" i="1">
                              <a:latin typeface="Cambria Math" panose="02040503050406030204" pitchFamily="18" charset="0"/>
                            </a:rPr>
                            <m:t> </m:t>
                          </m:r>
                          <m:r>
                            <a:rPr lang="en-US" sz="3200" i="1">
                              <a:latin typeface="Cambria Math" panose="02040503050406030204" pitchFamily="18" charset="0"/>
                            </a:rPr>
                            <m:t>𝐵</m:t>
                          </m:r>
                        </m:den>
                      </m:f>
                    </m:oMath>
                  </m:oMathPara>
                </a14:m>
                <a:endParaRPr lang="en-US" sz="3200" dirty="0"/>
              </a:p>
            </p:txBody>
          </p:sp>
        </mc:Choice>
        <mc:Fallback xmlns="">
          <p:sp>
            <p:nvSpPr>
              <p:cNvPr id="8" name="TextBox 7">
                <a:extLst>
                  <a:ext uri="{FF2B5EF4-FFF2-40B4-BE49-F238E27FC236}">
                    <a16:creationId xmlns:a16="http://schemas.microsoft.com/office/drawing/2014/main" id="{6E0A9AAB-FA22-1594-2BAB-22B57355C5D7}"/>
                  </a:ext>
                </a:extLst>
              </p:cNvPr>
              <p:cNvSpPr txBox="1">
                <a:spLocks noRot="1" noChangeAspect="1" noMove="1" noResize="1" noEditPoints="1" noAdjustHandles="1" noChangeArrowheads="1" noChangeShapeType="1" noTextEdit="1"/>
              </p:cNvSpPr>
              <p:nvPr/>
            </p:nvSpPr>
            <p:spPr>
              <a:xfrm>
                <a:off x="10186805" y="1577998"/>
                <a:ext cx="1797352" cy="1011559"/>
              </a:xfrm>
              <a:prstGeom prst="rect">
                <a:avLst/>
              </a:prstGeom>
              <a:blipFill>
                <a:blip r:embed="rId5"/>
                <a:stretch>
                  <a:fillRect b="-602"/>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C13759D9-C765-E3B4-4992-913514E304E7}"/>
              </a:ext>
            </a:extLst>
          </p:cNvPr>
          <p:cNvSpPr txBox="1"/>
          <p:nvPr/>
        </p:nvSpPr>
        <p:spPr>
          <a:xfrm>
            <a:off x="9627303" y="1910712"/>
            <a:ext cx="495300" cy="369332"/>
          </a:xfrm>
          <a:prstGeom prst="rect">
            <a:avLst/>
          </a:prstGeom>
          <a:noFill/>
        </p:spPr>
        <p:txBody>
          <a:bodyPr wrap="square" rtlCol="0">
            <a:spAutoFit/>
          </a:bodyPr>
          <a:lstStyle/>
          <a:p>
            <a:r>
              <a:rPr lang="en-US" dirty="0"/>
              <a:t>or</a:t>
            </a:r>
          </a:p>
        </p:txBody>
      </p:sp>
      <p:sp>
        <p:nvSpPr>
          <p:cNvPr id="10" name="Rectangle 9">
            <a:extLst>
              <a:ext uri="{FF2B5EF4-FFF2-40B4-BE49-F238E27FC236}">
                <a16:creationId xmlns:a16="http://schemas.microsoft.com/office/drawing/2014/main" id="{251B797E-48F1-B4A5-2C00-489EFC947D25}"/>
              </a:ext>
            </a:extLst>
          </p:cNvPr>
          <p:cNvSpPr/>
          <p:nvPr/>
        </p:nvSpPr>
        <p:spPr>
          <a:xfrm>
            <a:off x="7479998" y="804900"/>
            <a:ext cx="4578652" cy="1814475"/>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3BCE52A5-84F0-71FE-9EFC-53DEC546BAC2}"/>
              </a:ext>
            </a:extLst>
          </p:cNvPr>
          <p:cNvCxnSpPr>
            <a:endCxn id="10" idx="2"/>
          </p:cNvCxnSpPr>
          <p:nvPr/>
        </p:nvCxnSpPr>
        <p:spPr>
          <a:xfrm flipV="1">
            <a:off x="8677275" y="2619375"/>
            <a:ext cx="1092049" cy="175159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A3D03482-D99B-6383-4AB0-28DB1B990253}"/>
              </a:ext>
            </a:extLst>
          </p:cNvPr>
          <p:cNvSpPr txBox="1"/>
          <p:nvPr/>
        </p:nvSpPr>
        <p:spPr>
          <a:xfrm>
            <a:off x="2690758" y="4910076"/>
            <a:ext cx="2031619" cy="276999"/>
          </a:xfrm>
          <a:prstGeom prst="rect">
            <a:avLst/>
          </a:prstGeom>
          <a:noFill/>
        </p:spPr>
        <p:txBody>
          <a:bodyPr wrap="square" rtlCol="0">
            <a:spAutoFit/>
          </a:bodyPr>
          <a:lstStyle/>
          <a:p>
            <a:r>
              <a:rPr lang="en-US" sz="1200"/>
              <a:t>Appendix A</a:t>
            </a:r>
            <a:endParaRPr lang="en-US" sz="1200" dirty="0"/>
          </a:p>
        </p:txBody>
      </p:sp>
    </p:spTree>
    <p:extLst>
      <p:ext uri="{BB962C8B-B14F-4D97-AF65-F5344CB8AC3E}">
        <p14:creationId xmlns:p14="http://schemas.microsoft.com/office/powerpoint/2010/main" val="28166829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3B8F5-1C91-96BC-CB30-E151A6EC4BB3}"/>
              </a:ext>
            </a:extLst>
          </p:cNvPr>
          <p:cNvSpPr>
            <a:spLocks noGrp="1"/>
          </p:cNvSpPr>
          <p:nvPr>
            <p:ph type="title"/>
          </p:nvPr>
        </p:nvSpPr>
        <p:spPr>
          <a:xfrm>
            <a:off x="323273" y="123825"/>
            <a:ext cx="11545454" cy="980953"/>
          </a:xfrm>
        </p:spPr>
        <p:txBody>
          <a:bodyPr/>
          <a:lstStyle/>
          <a:p>
            <a:r>
              <a:rPr lang="en-US" dirty="0"/>
              <a:t>Grams per mole is found on the periodic table for atoms and molecules</a:t>
            </a:r>
          </a:p>
        </p:txBody>
      </p:sp>
      <p:pic>
        <p:nvPicPr>
          <p:cNvPr id="4" name="Picture 3">
            <a:extLst>
              <a:ext uri="{FF2B5EF4-FFF2-40B4-BE49-F238E27FC236}">
                <a16:creationId xmlns:a16="http://schemas.microsoft.com/office/drawing/2014/main" id="{0DD3AB76-E729-A7A7-3824-90E29F452AF3}"/>
              </a:ext>
            </a:extLst>
          </p:cNvPr>
          <p:cNvPicPr>
            <a:picLocks noChangeAspect="1"/>
          </p:cNvPicPr>
          <p:nvPr/>
        </p:nvPicPr>
        <p:blipFill rotWithShape="1">
          <a:blip r:embed="rId2"/>
          <a:srcRect b="28074"/>
          <a:stretch/>
        </p:blipFill>
        <p:spPr>
          <a:xfrm>
            <a:off x="0" y="3085978"/>
            <a:ext cx="12192000" cy="3648197"/>
          </a:xfrm>
          <a:prstGeom prst="rect">
            <a:avLst/>
          </a:prstGeom>
        </p:spPr>
      </p:pic>
      <p:sp>
        <p:nvSpPr>
          <p:cNvPr id="12" name="TextBox 11">
            <a:extLst>
              <a:ext uri="{FF2B5EF4-FFF2-40B4-BE49-F238E27FC236}">
                <a16:creationId xmlns:a16="http://schemas.microsoft.com/office/drawing/2014/main" id="{833F65D4-E62E-35F9-4F94-C2CE8805D258}"/>
              </a:ext>
            </a:extLst>
          </p:cNvPr>
          <p:cNvSpPr txBox="1"/>
          <p:nvPr/>
        </p:nvSpPr>
        <p:spPr>
          <a:xfrm>
            <a:off x="323273" y="1286699"/>
            <a:ext cx="3801052" cy="1200329"/>
          </a:xfrm>
          <a:prstGeom prst="rect">
            <a:avLst/>
          </a:prstGeom>
          <a:noFill/>
        </p:spPr>
        <p:txBody>
          <a:bodyPr wrap="square" rtlCol="0">
            <a:spAutoFit/>
          </a:bodyPr>
          <a:lstStyle/>
          <a:p>
            <a:r>
              <a:rPr lang="en-US" dirty="0"/>
              <a:t>H x 2 x 1.008 g/mol = 2.016 g/mol</a:t>
            </a:r>
          </a:p>
          <a:p>
            <a:r>
              <a:rPr lang="en-US" dirty="0"/>
              <a:t>O x 1 x 16.00 g/mol = 16.00 g/mol</a:t>
            </a:r>
          </a:p>
          <a:p>
            <a:r>
              <a:rPr lang="en-US" dirty="0"/>
              <a:t>------------------------------------------</a:t>
            </a:r>
          </a:p>
          <a:p>
            <a:r>
              <a:rPr lang="en-US" dirty="0"/>
              <a:t>H</a:t>
            </a:r>
            <a:r>
              <a:rPr lang="en-US" baseline="-25000" dirty="0"/>
              <a:t>2</a:t>
            </a:r>
            <a:r>
              <a:rPr lang="en-US" dirty="0"/>
              <a:t>O		= 18.016 g/mol</a:t>
            </a:r>
          </a:p>
        </p:txBody>
      </p:sp>
      <p:sp>
        <p:nvSpPr>
          <p:cNvPr id="13" name="Rectangle 12">
            <a:extLst>
              <a:ext uri="{FF2B5EF4-FFF2-40B4-BE49-F238E27FC236}">
                <a16:creationId xmlns:a16="http://schemas.microsoft.com/office/drawing/2014/main" id="{01C61356-F9A4-91E4-7A77-E2BC32A9B334}"/>
              </a:ext>
            </a:extLst>
          </p:cNvPr>
          <p:cNvSpPr/>
          <p:nvPr/>
        </p:nvSpPr>
        <p:spPr>
          <a:xfrm>
            <a:off x="10239375" y="4371974"/>
            <a:ext cx="466725" cy="161925"/>
          </a:xfrm>
          <a:prstGeom prst="rect">
            <a:avLst/>
          </a:prstGeom>
          <a:noFill/>
          <a:ln w="254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A3060DB1-DDFE-C62B-F2C2-50F18CAB4857}"/>
                  </a:ext>
                </a:extLst>
              </p:cNvPr>
              <p:cNvSpPr txBox="1"/>
              <p:nvPr/>
            </p:nvSpPr>
            <p:spPr>
              <a:xfrm>
                <a:off x="2280415" y="2853957"/>
                <a:ext cx="5017720"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200" b="0" i="1" smtClean="0">
                          <a:latin typeface="Cambria Math" panose="02040503050406030204" pitchFamily="18" charset="0"/>
                        </a:rPr>
                        <m:t>18.016 </m:t>
                      </m:r>
                      <m:r>
                        <a:rPr lang="en-US" sz="3200" b="0" i="1" smtClean="0">
                          <a:latin typeface="Cambria Math" panose="02040503050406030204" pitchFamily="18" charset="0"/>
                        </a:rPr>
                        <m:t>𝑔</m:t>
                      </m:r>
                      <m:r>
                        <a:rPr lang="en-US" sz="3200" b="0" i="1" smtClean="0">
                          <a:latin typeface="Cambria Math" panose="02040503050406030204" pitchFamily="18" charset="0"/>
                        </a:rPr>
                        <m:t> </m:t>
                      </m:r>
                      <m:r>
                        <a:rPr lang="en-US" sz="3200" b="0" i="1" smtClean="0">
                          <a:latin typeface="Cambria Math" panose="02040503050406030204" pitchFamily="18" charset="0"/>
                        </a:rPr>
                        <m:t>𝐻</m:t>
                      </m:r>
                      <m:r>
                        <a:rPr lang="en-US" sz="3200" b="0" i="1" baseline="-25000" smtClean="0">
                          <a:latin typeface="Cambria Math" panose="02040503050406030204" pitchFamily="18" charset="0"/>
                        </a:rPr>
                        <m:t>2</m:t>
                      </m:r>
                      <m:r>
                        <a:rPr lang="en-US" sz="3200" b="0" i="1" smtClean="0">
                          <a:latin typeface="Cambria Math" panose="02040503050406030204" pitchFamily="18" charset="0"/>
                        </a:rPr>
                        <m:t>𝑂</m:t>
                      </m:r>
                      <m:r>
                        <a:rPr lang="en-US" sz="3200" b="0" i="1" smtClean="0">
                          <a:latin typeface="Cambria Math" panose="02040503050406030204" pitchFamily="18" charset="0"/>
                        </a:rPr>
                        <m:t>=1 </m:t>
                      </m:r>
                      <m:r>
                        <a:rPr lang="en-US" sz="3200" b="0" i="1" smtClean="0">
                          <a:latin typeface="Cambria Math" panose="02040503050406030204" pitchFamily="18" charset="0"/>
                        </a:rPr>
                        <m:t>𝑚𝑜𝑙</m:t>
                      </m:r>
                      <m:r>
                        <a:rPr lang="en-US" sz="3200" b="0" i="1" smtClean="0">
                          <a:latin typeface="Cambria Math" panose="02040503050406030204" pitchFamily="18" charset="0"/>
                        </a:rPr>
                        <m:t> </m:t>
                      </m:r>
                      <m:r>
                        <a:rPr lang="en-US" sz="3200" b="0" i="1" smtClean="0">
                          <a:latin typeface="Cambria Math" panose="02040503050406030204" pitchFamily="18" charset="0"/>
                        </a:rPr>
                        <m:t>𝐻</m:t>
                      </m:r>
                      <m:r>
                        <a:rPr lang="en-US" sz="3200" b="0" i="1" baseline="-25000" smtClean="0">
                          <a:latin typeface="Cambria Math" panose="02040503050406030204" pitchFamily="18" charset="0"/>
                        </a:rPr>
                        <m:t>2</m:t>
                      </m:r>
                      <m:r>
                        <a:rPr lang="en-US" sz="3200" b="0" i="1" smtClean="0">
                          <a:latin typeface="Cambria Math" panose="02040503050406030204" pitchFamily="18" charset="0"/>
                        </a:rPr>
                        <m:t>𝑂</m:t>
                      </m:r>
                    </m:oMath>
                  </m:oMathPara>
                </a14:m>
                <a:endParaRPr lang="en-US" sz="3200" dirty="0"/>
              </a:p>
            </p:txBody>
          </p:sp>
        </mc:Choice>
        <mc:Fallback xmlns="">
          <p:sp>
            <p:nvSpPr>
              <p:cNvPr id="15" name="TextBox 14">
                <a:extLst>
                  <a:ext uri="{FF2B5EF4-FFF2-40B4-BE49-F238E27FC236}">
                    <a16:creationId xmlns:a16="http://schemas.microsoft.com/office/drawing/2014/main" id="{A3060DB1-DDFE-C62B-F2C2-50F18CAB4857}"/>
                  </a:ext>
                </a:extLst>
              </p:cNvPr>
              <p:cNvSpPr txBox="1">
                <a:spLocks noRot="1" noChangeAspect="1" noMove="1" noResize="1" noEditPoints="1" noAdjustHandles="1" noChangeArrowheads="1" noChangeShapeType="1" noTextEdit="1"/>
              </p:cNvSpPr>
              <p:nvPr/>
            </p:nvSpPr>
            <p:spPr>
              <a:xfrm>
                <a:off x="2280415" y="2853957"/>
                <a:ext cx="5017720" cy="492443"/>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D116F77E-3F80-455E-7DA6-33E0E36C009A}"/>
                  </a:ext>
                </a:extLst>
              </p:cNvPr>
              <p:cNvSpPr txBox="1"/>
              <p:nvPr/>
            </p:nvSpPr>
            <p:spPr>
              <a:xfrm>
                <a:off x="1644228" y="3606823"/>
                <a:ext cx="2482410" cy="92538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3200" i="1" smtClean="0">
                              <a:latin typeface="Cambria Math" panose="02040503050406030204" pitchFamily="18" charset="0"/>
                            </a:rPr>
                          </m:ctrlPr>
                        </m:fPr>
                        <m:num>
                          <m:r>
                            <a:rPr lang="en-US" sz="3200" b="0" i="1" smtClean="0">
                              <a:latin typeface="Cambria Math" panose="02040503050406030204" pitchFamily="18" charset="0"/>
                            </a:rPr>
                            <m:t>18.016 </m:t>
                          </m:r>
                          <m:r>
                            <a:rPr lang="en-US" sz="3200" b="0" i="1" smtClean="0">
                              <a:latin typeface="Cambria Math" panose="02040503050406030204" pitchFamily="18" charset="0"/>
                            </a:rPr>
                            <m:t>𝑔</m:t>
                          </m:r>
                          <m:r>
                            <a:rPr lang="en-US" sz="3200" b="0" i="1" smtClean="0">
                              <a:latin typeface="Cambria Math" panose="02040503050406030204" pitchFamily="18" charset="0"/>
                            </a:rPr>
                            <m:t> </m:t>
                          </m:r>
                          <m:r>
                            <a:rPr lang="en-US" sz="3200" i="1">
                              <a:latin typeface="Cambria Math" panose="02040503050406030204" pitchFamily="18" charset="0"/>
                            </a:rPr>
                            <m:t>𝐻</m:t>
                          </m:r>
                          <m:r>
                            <a:rPr lang="en-US" sz="3200" i="1" baseline="-25000">
                              <a:latin typeface="Cambria Math" panose="02040503050406030204" pitchFamily="18" charset="0"/>
                            </a:rPr>
                            <m:t>2</m:t>
                          </m:r>
                          <m:r>
                            <a:rPr lang="en-US" sz="3200" i="1">
                              <a:latin typeface="Cambria Math" panose="02040503050406030204" pitchFamily="18" charset="0"/>
                            </a:rPr>
                            <m:t>𝑂</m:t>
                          </m:r>
                        </m:num>
                        <m:den>
                          <m:r>
                            <a:rPr lang="en-US" sz="3200" b="0" i="1" smtClean="0">
                              <a:latin typeface="Cambria Math" panose="02040503050406030204" pitchFamily="18" charset="0"/>
                            </a:rPr>
                            <m:t>1 </m:t>
                          </m:r>
                          <m:r>
                            <a:rPr lang="en-US" sz="3200" b="0" i="1" smtClean="0">
                              <a:latin typeface="Cambria Math" panose="02040503050406030204" pitchFamily="18" charset="0"/>
                            </a:rPr>
                            <m:t>𝑚𝑜𝑙</m:t>
                          </m:r>
                          <m:r>
                            <a:rPr lang="en-US" sz="3200" b="0" i="1" smtClean="0">
                              <a:latin typeface="Cambria Math" panose="02040503050406030204" pitchFamily="18" charset="0"/>
                            </a:rPr>
                            <m:t> </m:t>
                          </m:r>
                          <m:r>
                            <a:rPr lang="en-US" sz="3200" i="1">
                              <a:latin typeface="Cambria Math" panose="02040503050406030204" pitchFamily="18" charset="0"/>
                            </a:rPr>
                            <m:t>𝐻</m:t>
                          </m:r>
                          <m:r>
                            <a:rPr lang="en-US" sz="3200" i="1" baseline="-25000">
                              <a:latin typeface="Cambria Math" panose="02040503050406030204" pitchFamily="18" charset="0"/>
                            </a:rPr>
                            <m:t>2</m:t>
                          </m:r>
                          <m:r>
                            <a:rPr lang="en-US" sz="3200" i="1">
                              <a:latin typeface="Cambria Math" panose="02040503050406030204" pitchFamily="18" charset="0"/>
                            </a:rPr>
                            <m:t>𝑂</m:t>
                          </m:r>
                        </m:den>
                      </m:f>
                    </m:oMath>
                  </m:oMathPara>
                </a14:m>
                <a:endParaRPr lang="en-US" sz="3200" dirty="0"/>
              </a:p>
            </p:txBody>
          </p:sp>
        </mc:Choice>
        <mc:Fallback xmlns="">
          <p:sp>
            <p:nvSpPr>
              <p:cNvPr id="16" name="TextBox 15">
                <a:extLst>
                  <a:ext uri="{FF2B5EF4-FFF2-40B4-BE49-F238E27FC236}">
                    <a16:creationId xmlns:a16="http://schemas.microsoft.com/office/drawing/2014/main" id="{D116F77E-3F80-455E-7DA6-33E0E36C009A}"/>
                  </a:ext>
                </a:extLst>
              </p:cNvPr>
              <p:cNvSpPr txBox="1">
                <a:spLocks noRot="1" noChangeAspect="1" noMove="1" noResize="1" noEditPoints="1" noAdjustHandles="1" noChangeArrowheads="1" noChangeShapeType="1" noTextEdit="1"/>
              </p:cNvSpPr>
              <p:nvPr/>
            </p:nvSpPr>
            <p:spPr>
              <a:xfrm>
                <a:off x="1644228" y="3606823"/>
                <a:ext cx="2482410" cy="925382"/>
              </a:xfrm>
              <a:prstGeom prst="rect">
                <a:avLst/>
              </a:prstGeom>
              <a:blipFill>
                <a:blip r:embed="rId7"/>
                <a:stretch>
                  <a:fillRect b="-993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C2418BA0-AC6A-BAE0-32FB-11FBA9106765}"/>
                  </a:ext>
                </a:extLst>
              </p:cNvPr>
              <p:cNvSpPr txBox="1"/>
              <p:nvPr/>
            </p:nvSpPr>
            <p:spPr>
              <a:xfrm>
                <a:off x="5318117" y="3606823"/>
                <a:ext cx="2482411" cy="102137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3200" i="1" smtClean="0">
                              <a:latin typeface="Cambria Math" panose="02040503050406030204" pitchFamily="18" charset="0"/>
                            </a:rPr>
                          </m:ctrlPr>
                        </m:fPr>
                        <m:num>
                          <m:r>
                            <a:rPr lang="en-US" sz="3200" i="1">
                              <a:latin typeface="Cambria Math" panose="02040503050406030204" pitchFamily="18" charset="0"/>
                            </a:rPr>
                            <m:t>1 </m:t>
                          </m:r>
                          <m:r>
                            <a:rPr lang="en-US" sz="3200" i="1">
                              <a:latin typeface="Cambria Math" panose="02040503050406030204" pitchFamily="18" charset="0"/>
                            </a:rPr>
                            <m:t>𝑚𝑜𝑙</m:t>
                          </m:r>
                          <m:r>
                            <a:rPr lang="en-US" sz="3200" i="1">
                              <a:latin typeface="Cambria Math" panose="02040503050406030204" pitchFamily="18" charset="0"/>
                            </a:rPr>
                            <m:t> </m:t>
                          </m:r>
                          <m:r>
                            <a:rPr lang="en-US" sz="3200" i="1">
                              <a:latin typeface="Cambria Math" panose="02040503050406030204" pitchFamily="18" charset="0"/>
                            </a:rPr>
                            <m:t>𝐻</m:t>
                          </m:r>
                          <m:r>
                            <a:rPr lang="en-US" sz="3200" i="1" baseline="-25000">
                              <a:latin typeface="Cambria Math" panose="02040503050406030204" pitchFamily="18" charset="0"/>
                            </a:rPr>
                            <m:t>2</m:t>
                          </m:r>
                          <m:r>
                            <a:rPr lang="en-US" sz="3200" i="1">
                              <a:latin typeface="Cambria Math" panose="02040503050406030204" pitchFamily="18" charset="0"/>
                            </a:rPr>
                            <m:t>𝑂</m:t>
                          </m:r>
                        </m:num>
                        <m:den>
                          <m:r>
                            <a:rPr lang="en-US" sz="3200" i="1">
                              <a:latin typeface="Cambria Math" panose="02040503050406030204" pitchFamily="18" charset="0"/>
                            </a:rPr>
                            <m:t>18.016 </m:t>
                          </m:r>
                          <m:r>
                            <a:rPr lang="en-US" sz="3200" i="1">
                              <a:latin typeface="Cambria Math" panose="02040503050406030204" pitchFamily="18" charset="0"/>
                            </a:rPr>
                            <m:t>𝑔</m:t>
                          </m:r>
                          <m:r>
                            <a:rPr lang="en-US" sz="3200" i="1">
                              <a:latin typeface="Cambria Math" panose="02040503050406030204" pitchFamily="18" charset="0"/>
                            </a:rPr>
                            <m:t> </m:t>
                          </m:r>
                          <m:r>
                            <a:rPr lang="en-US" sz="3200" i="1">
                              <a:latin typeface="Cambria Math" panose="02040503050406030204" pitchFamily="18" charset="0"/>
                            </a:rPr>
                            <m:t>𝐻</m:t>
                          </m:r>
                          <m:r>
                            <a:rPr lang="en-US" sz="3200" i="1" baseline="-25000">
                              <a:latin typeface="Cambria Math" panose="02040503050406030204" pitchFamily="18" charset="0"/>
                            </a:rPr>
                            <m:t>2</m:t>
                          </m:r>
                          <m:r>
                            <a:rPr lang="en-US" sz="3200" i="1">
                              <a:latin typeface="Cambria Math" panose="02040503050406030204" pitchFamily="18" charset="0"/>
                            </a:rPr>
                            <m:t>𝑂</m:t>
                          </m:r>
                        </m:den>
                      </m:f>
                    </m:oMath>
                  </m:oMathPara>
                </a14:m>
                <a:endParaRPr lang="en-US" sz="3200" dirty="0"/>
              </a:p>
            </p:txBody>
          </p:sp>
        </mc:Choice>
        <mc:Fallback xmlns="">
          <p:sp>
            <p:nvSpPr>
              <p:cNvPr id="17" name="TextBox 16">
                <a:extLst>
                  <a:ext uri="{FF2B5EF4-FFF2-40B4-BE49-F238E27FC236}">
                    <a16:creationId xmlns:a16="http://schemas.microsoft.com/office/drawing/2014/main" id="{C2418BA0-AC6A-BAE0-32FB-11FBA9106765}"/>
                  </a:ext>
                </a:extLst>
              </p:cNvPr>
              <p:cNvSpPr txBox="1">
                <a:spLocks noRot="1" noChangeAspect="1" noMove="1" noResize="1" noEditPoints="1" noAdjustHandles="1" noChangeArrowheads="1" noChangeShapeType="1" noTextEdit="1"/>
              </p:cNvSpPr>
              <p:nvPr/>
            </p:nvSpPr>
            <p:spPr>
              <a:xfrm>
                <a:off x="5318117" y="3606823"/>
                <a:ext cx="2482411" cy="1021370"/>
              </a:xfrm>
              <a:prstGeom prst="rect">
                <a:avLst/>
              </a:prstGeom>
              <a:blipFill>
                <a:blip r:embed="rId8"/>
                <a:stretch>
                  <a:fillRect b="-599"/>
                </a:stretch>
              </a:blipFill>
            </p:spPr>
            <p:txBody>
              <a:bodyPr/>
              <a:lstStyle/>
              <a:p>
                <a:r>
                  <a:rPr lang="en-US">
                    <a:noFill/>
                  </a:rPr>
                  <a:t> </a:t>
                </a:r>
              </a:p>
            </p:txBody>
          </p:sp>
        </mc:Fallback>
      </mc:AlternateContent>
      <p:sp>
        <p:nvSpPr>
          <p:cNvPr id="18" name="TextBox 17">
            <a:extLst>
              <a:ext uri="{FF2B5EF4-FFF2-40B4-BE49-F238E27FC236}">
                <a16:creationId xmlns:a16="http://schemas.microsoft.com/office/drawing/2014/main" id="{A43FEE5E-F067-75CC-DB7A-EB5F9429A18F}"/>
              </a:ext>
            </a:extLst>
          </p:cNvPr>
          <p:cNvSpPr txBox="1"/>
          <p:nvPr/>
        </p:nvSpPr>
        <p:spPr>
          <a:xfrm>
            <a:off x="4474727" y="3927936"/>
            <a:ext cx="495300" cy="369332"/>
          </a:xfrm>
          <a:prstGeom prst="rect">
            <a:avLst/>
          </a:prstGeom>
          <a:noFill/>
        </p:spPr>
        <p:txBody>
          <a:bodyPr wrap="square" rtlCol="0">
            <a:spAutoFit/>
          </a:bodyPr>
          <a:lstStyle/>
          <a:p>
            <a:r>
              <a:rPr lang="en-US" dirty="0"/>
              <a:t>or</a:t>
            </a:r>
          </a:p>
        </p:txBody>
      </p:sp>
      <p:sp>
        <p:nvSpPr>
          <p:cNvPr id="19" name="Rectangle 18">
            <a:extLst>
              <a:ext uri="{FF2B5EF4-FFF2-40B4-BE49-F238E27FC236}">
                <a16:creationId xmlns:a16="http://schemas.microsoft.com/office/drawing/2014/main" id="{3FEC1243-0938-DCB0-F597-0C28F40787D7}"/>
              </a:ext>
            </a:extLst>
          </p:cNvPr>
          <p:cNvSpPr/>
          <p:nvPr/>
        </p:nvSpPr>
        <p:spPr>
          <a:xfrm>
            <a:off x="323273" y="1244843"/>
            <a:ext cx="3477202" cy="1200329"/>
          </a:xfrm>
          <a:prstGeom prst="rect">
            <a:avLst/>
          </a:prstGeom>
          <a:noFill/>
          <a:ln w="254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C328F63-2610-28C8-0417-AC4BE1537CCD}"/>
              </a:ext>
            </a:extLst>
          </p:cNvPr>
          <p:cNvSpPr/>
          <p:nvPr/>
        </p:nvSpPr>
        <p:spPr>
          <a:xfrm>
            <a:off x="1644227" y="2788311"/>
            <a:ext cx="6290097" cy="1983714"/>
          </a:xfrm>
          <a:prstGeom prst="rect">
            <a:avLst/>
          </a:prstGeom>
          <a:noFill/>
          <a:ln w="254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A0A6B24-B167-0981-12BE-AF28D4605637}"/>
              </a:ext>
            </a:extLst>
          </p:cNvPr>
          <p:cNvSpPr/>
          <p:nvPr/>
        </p:nvSpPr>
        <p:spPr>
          <a:xfrm>
            <a:off x="294698" y="3663973"/>
            <a:ext cx="466725" cy="161925"/>
          </a:xfrm>
          <a:prstGeom prst="rect">
            <a:avLst/>
          </a:prstGeom>
          <a:noFill/>
          <a:ln w="254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3B43A050-E38A-24A8-79CD-15FFA89CC71E}"/>
              </a:ext>
            </a:extLst>
          </p:cNvPr>
          <p:cNvCxnSpPr>
            <a:cxnSpLocks/>
            <a:stCxn id="21" idx="3"/>
          </p:cNvCxnSpPr>
          <p:nvPr/>
        </p:nvCxnSpPr>
        <p:spPr>
          <a:xfrm flipV="1">
            <a:off x="761423" y="2470602"/>
            <a:ext cx="304679" cy="1274334"/>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A0F0D696-41CC-4175-CDF0-E8594A752E7C}"/>
              </a:ext>
            </a:extLst>
          </p:cNvPr>
          <p:cNvCxnSpPr>
            <a:cxnSpLocks/>
            <a:endCxn id="19" idx="3"/>
          </p:cNvCxnSpPr>
          <p:nvPr/>
        </p:nvCxnSpPr>
        <p:spPr>
          <a:xfrm flipH="1" flipV="1">
            <a:off x="3800475" y="1845008"/>
            <a:ext cx="6461161" cy="2537095"/>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A3D03482-D99B-6383-4AB0-28DB1B990253}"/>
              </a:ext>
            </a:extLst>
          </p:cNvPr>
          <p:cNvSpPr txBox="1"/>
          <p:nvPr/>
        </p:nvSpPr>
        <p:spPr>
          <a:xfrm>
            <a:off x="2690758" y="4910076"/>
            <a:ext cx="2031619" cy="276999"/>
          </a:xfrm>
          <a:prstGeom prst="rect">
            <a:avLst/>
          </a:prstGeom>
          <a:noFill/>
        </p:spPr>
        <p:txBody>
          <a:bodyPr wrap="square" rtlCol="0">
            <a:spAutoFit/>
          </a:bodyPr>
          <a:lstStyle/>
          <a:p>
            <a:r>
              <a:rPr lang="en-US" sz="1200"/>
              <a:t>Appendix A</a:t>
            </a:r>
            <a:endParaRPr lang="en-US" sz="1200" dirty="0"/>
          </a:p>
        </p:txBody>
      </p:sp>
    </p:spTree>
    <p:extLst>
      <p:ext uri="{BB962C8B-B14F-4D97-AF65-F5344CB8AC3E}">
        <p14:creationId xmlns:p14="http://schemas.microsoft.com/office/powerpoint/2010/main" val="14149158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4D538-A20C-2210-69DC-93B1787E8304}"/>
              </a:ext>
            </a:extLst>
          </p:cNvPr>
          <p:cNvSpPr>
            <a:spLocks noGrp="1"/>
          </p:cNvSpPr>
          <p:nvPr>
            <p:ph type="title"/>
          </p:nvPr>
        </p:nvSpPr>
        <p:spPr/>
        <p:txBody>
          <a:bodyPr/>
          <a:lstStyle/>
          <a:p>
            <a:r>
              <a:rPr lang="en-US" dirty="0"/>
              <a:t>It is possible to convert grams to moles to units and back</a:t>
            </a:r>
          </a:p>
        </p:txBody>
      </p:sp>
      <p:pic>
        <p:nvPicPr>
          <p:cNvPr id="4" name="Picture 3">
            <a:extLst>
              <a:ext uri="{FF2B5EF4-FFF2-40B4-BE49-F238E27FC236}">
                <a16:creationId xmlns:a16="http://schemas.microsoft.com/office/drawing/2014/main" id="{A2D184AA-B2CE-E861-17FF-F6974A60FF1C}"/>
              </a:ext>
            </a:extLst>
          </p:cNvPr>
          <p:cNvPicPr>
            <a:picLocks noChangeAspect="1"/>
          </p:cNvPicPr>
          <p:nvPr/>
        </p:nvPicPr>
        <p:blipFill>
          <a:blip r:embed="rId2"/>
          <a:stretch>
            <a:fillRect/>
          </a:stretch>
        </p:blipFill>
        <p:spPr>
          <a:xfrm>
            <a:off x="775147" y="1104900"/>
            <a:ext cx="10343323" cy="2625725"/>
          </a:xfrm>
          <a:prstGeom prst="rect">
            <a:avLst/>
          </a:prstGeom>
          <a:ln>
            <a:solidFill>
              <a:schemeClr val="tx1"/>
            </a:solidFill>
          </a:ln>
        </p:spPr>
      </p:pic>
      <p:sp>
        <p:nvSpPr>
          <p:cNvPr id="5" name="TextBox 4">
            <a:extLst>
              <a:ext uri="{FF2B5EF4-FFF2-40B4-BE49-F238E27FC236}">
                <a16:creationId xmlns:a16="http://schemas.microsoft.com/office/drawing/2014/main" id="{873EA4D7-FF40-C368-5452-FB81DF045A91}"/>
              </a:ext>
            </a:extLst>
          </p:cNvPr>
          <p:cNvSpPr txBox="1"/>
          <p:nvPr/>
        </p:nvSpPr>
        <p:spPr>
          <a:xfrm>
            <a:off x="206755" y="6444476"/>
            <a:ext cx="2031619" cy="276999"/>
          </a:xfrm>
          <a:prstGeom prst="rect">
            <a:avLst/>
          </a:prstGeom>
          <a:noFill/>
        </p:spPr>
        <p:txBody>
          <a:bodyPr wrap="square" rtlCol="0">
            <a:spAutoFit/>
          </a:bodyPr>
          <a:lstStyle/>
          <a:p>
            <a:r>
              <a:rPr lang="en-US" sz="1200" dirty="0"/>
              <a:t>Chapter 2.4</a:t>
            </a:r>
          </a:p>
        </p:txBody>
      </p:sp>
      <p:sp>
        <p:nvSpPr>
          <p:cNvPr id="6" name="TextBox 5">
            <a:extLst>
              <a:ext uri="{FF2B5EF4-FFF2-40B4-BE49-F238E27FC236}">
                <a16:creationId xmlns:a16="http://schemas.microsoft.com/office/drawing/2014/main" id="{34F2BFDF-58E0-CDCE-721F-0D02F6FE5063}"/>
              </a:ext>
            </a:extLst>
          </p:cNvPr>
          <p:cNvSpPr txBox="1"/>
          <p:nvPr/>
        </p:nvSpPr>
        <p:spPr>
          <a:xfrm>
            <a:off x="5867400" y="6312998"/>
            <a:ext cx="6475771" cy="369332"/>
          </a:xfrm>
          <a:prstGeom prst="rect">
            <a:avLst/>
          </a:prstGeom>
          <a:noFill/>
        </p:spPr>
        <p:txBody>
          <a:bodyPr wrap="square" rtlCol="0">
            <a:spAutoFit/>
          </a:bodyPr>
          <a:lstStyle/>
          <a:p>
            <a:r>
              <a:rPr lang="en-US" dirty="0"/>
              <a:t>Units = anything but usually molecules or atoms in this class</a:t>
            </a:r>
          </a:p>
        </p:txBody>
      </p:sp>
    </p:spTree>
    <p:extLst>
      <p:ext uri="{BB962C8B-B14F-4D97-AF65-F5344CB8AC3E}">
        <p14:creationId xmlns:p14="http://schemas.microsoft.com/office/powerpoint/2010/main" val="25625679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0EB5F-43C3-3522-54BA-3543C320303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B185B6F-BA10-1B43-9416-C94B12B6503C}"/>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170A6949-D47D-12EE-6969-26ECD2E599AF}"/>
              </a:ext>
            </a:extLst>
          </p:cNvPr>
          <p:cNvPicPr>
            <a:picLocks noChangeAspect="1"/>
          </p:cNvPicPr>
          <p:nvPr/>
        </p:nvPicPr>
        <p:blipFill>
          <a:blip r:embed="rId2"/>
          <a:stretch>
            <a:fillRect/>
          </a:stretch>
        </p:blipFill>
        <p:spPr>
          <a:xfrm>
            <a:off x="1772434" y="309147"/>
            <a:ext cx="8129309" cy="1014828"/>
          </a:xfrm>
          <a:prstGeom prst="rect">
            <a:avLst/>
          </a:prstGeom>
        </p:spPr>
      </p:pic>
      <p:sp>
        <p:nvSpPr>
          <p:cNvPr id="8" name="TextBox 7">
            <a:extLst>
              <a:ext uri="{FF2B5EF4-FFF2-40B4-BE49-F238E27FC236}">
                <a16:creationId xmlns:a16="http://schemas.microsoft.com/office/drawing/2014/main" id="{DE3491F2-FFC5-B73B-1E07-09FCBF5B8BAF}"/>
              </a:ext>
            </a:extLst>
          </p:cNvPr>
          <p:cNvSpPr txBox="1"/>
          <p:nvPr/>
        </p:nvSpPr>
        <p:spPr>
          <a:xfrm>
            <a:off x="206755" y="6444476"/>
            <a:ext cx="2031619" cy="276999"/>
          </a:xfrm>
          <a:prstGeom prst="rect">
            <a:avLst/>
          </a:prstGeom>
          <a:noFill/>
        </p:spPr>
        <p:txBody>
          <a:bodyPr wrap="square" rtlCol="0">
            <a:spAutoFit/>
          </a:bodyPr>
          <a:lstStyle/>
          <a:p>
            <a:r>
              <a:rPr lang="en-US" sz="1200" dirty="0"/>
              <a:t>Chapter 2.4</a:t>
            </a:r>
          </a:p>
        </p:txBody>
      </p:sp>
      <p:pic>
        <p:nvPicPr>
          <p:cNvPr id="12" name="Picture 11">
            <a:extLst>
              <a:ext uri="{FF2B5EF4-FFF2-40B4-BE49-F238E27FC236}">
                <a16:creationId xmlns:a16="http://schemas.microsoft.com/office/drawing/2014/main" id="{92849522-FDF9-DE33-7003-B362C6677603}"/>
              </a:ext>
            </a:extLst>
          </p:cNvPr>
          <p:cNvPicPr>
            <a:picLocks noChangeAspect="1"/>
          </p:cNvPicPr>
          <p:nvPr/>
        </p:nvPicPr>
        <p:blipFill>
          <a:blip r:embed="rId3"/>
          <a:stretch>
            <a:fillRect/>
          </a:stretch>
        </p:blipFill>
        <p:spPr>
          <a:xfrm>
            <a:off x="10090907" y="309147"/>
            <a:ext cx="795176" cy="795176"/>
          </a:xfrm>
          <a:prstGeom prst="rect">
            <a:avLst/>
          </a:prstGeom>
        </p:spPr>
      </p:pic>
      <p:pic>
        <p:nvPicPr>
          <p:cNvPr id="15" name="Picture 14">
            <a:extLst>
              <a:ext uri="{FF2B5EF4-FFF2-40B4-BE49-F238E27FC236}">
                <a16:creationId xmlns:a16="http://schemas.microsoft.com/office/drawing/2014/main" id="{6328F7C0-6F8B-97FC-F041-BF8EC71AB40C}"/>
              </a:ext>
            </a:extLst>
          </p:cNvPr>
          <p:cNvPicPr>
            <a:picLocks noChangeAspect="1"/>
          </p:cNvPicPr>
          <p:nvPr/>
        </p:nvPicPr>
        <p:blipFill>
          <a:blip r:embed="rId4"/>
          <a:stretch>
            <a:fillRect/>
          </a:stretch>
        </p:blipFill>
        <p:spPr>
          <a:xfrm>
            <a:off x="5192972" y="4997209"/>
            <a:ext cx="6792273" cy="1724266"/>
          </a:xfrm>
          <a:prstGeom prst="rect">
            <a:avLst/>
          </a:prstGeom>
          <a:ln>
            <a:solidFill>
              <a:schemeClr val="tx1"/>
            </a:solidFill>
          </a:ln>
        </p:spPr>
      </p:pic>
    </p:spTree>
    <p:extLst>
      <p:ext uri="{BB962C8B-B14F-4D97-AF65-F5344CB8AC3E}">
        <p14:creationId xmlns:p14="http://schemas.microsoft.com/office/powerpoint/2010/main" val="15438691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0EB5F-43C3-3522-54BA-3543C320303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B185B6F-BA10-1B43-9416-C94B12B6503C}"/>
              </a:ext>
            </a:extLst>
          </p:cNvPr>
          <p:cNvSpPr>
            <a:spLocks noGrp="1"/>
          </p:cNvSpPr>
          <p:nvPr>
            <p:ph idx="1"/>
          </p:nvPr>
        </p:nvSpPr>
        <p:spPr/>
        <p:txBody>
          <a:bodyPr/>
          <a:lstStyle/>
          <a:p>
            <a:endParaRPr lang="en-US"/>
          </a:p>
        </p:txBody>
      </p:sp>
      <p:sp>
        <p:nvSpPr>
          <p:cNvPr id="8" name="TextBox 7">
            <a:extLst>
              <a:ext uri="{FF2B5EF4-FFF2-40B4-BE49-F238E27FC236}">
                <a16:creationId xmlns:a16="http://schemas.microsoft.com/office/drawing/2014/main" id="{DE3491F2-FFC5-B73B-1E07-09FCBF5B8BAF}"/>
              </a:ext>
            </a:extLst>
          </p:cNvPr>
          <p:cNvSpPr txBox="1"/>
          <p:nvPr/>
        </p:nvSpPr>
        <p:spPr>
          <a:xfrm>
            <a:off x="206755" y="6444476"/>
            <a:ext cx="2031619" cy="276999"/>
          </a:xfrm>
          <a:prstGeom prst="rect">
            <a:avLst/>
          </a:prstGeom>
          <a:noFill/>
        </p:spPr>
        <p:txBody>
          <a:bodyPr wrap="square" rtlCol="0">
            <a:spAutoFit/>
          </a:bodyPr>
          <a:lstStyle/>
          <a:p>
            <a:r>
              <a:rPr lang="en-US" sz="1200" dirty="0"/>
              <a:t>Chapter 2.4</a:t>
            </a:r>
          </a:p>
        </p:txBody>
      </p:sp>
      <p:pic>
        <p:nvPicPr>
          <p:cNvPr id="15" name="Picture 14">
            <a:extLst>
              <a:ext uri="{FF2B5EF4-FFF2-40B4-BE49-F238E27FC236}">
                <a16:creationId xmlns:a16="http://schemas.microsoft.com/office/drawing/2014/main" id="{6328F7C0-6F8B-97FC-F041-BF8EC71AB40C}"/>
              </a:ext>
            </a:extLst>
          </p:cNvPr>
          <p:cNvPicPr>
            <a:picLocks noChangeAspect="1"/>
          </p:cNvPicPr>
          <p:nvPr/>
        </p:nvPicPr>
        <p:blipFill>
          <a:blip r:embed="rId2"/>
          <a:stretch>
            <a:fillRect/>
          </a:stretch>
        </p:blipFill>
        <p:spPr>
          <a:xfrm>
            <a:off x="5192972" y="4997209"/>
            <a:ext cx="6792273" cy="1724266"/>
          </a:xfrm>
          <a:prstGeom prst="rect">
            <a:avLst/>
          </a:prstGeom>
          <a:ln>
            <a:solidFill>
              <a:schemeClr val="tx1"/>
            </a:solidFill>
          </a:ln>
        </p:spPr>
      </p:pic>
      <p:pic>
        <p:nvPicPr>
          <p:cNvPr id="6" name="Picture 5">
            <a:extLst>
              <a:ext uri="{FF2B5EF4-FFF2-40B4-BE49-F238E27FC236}">
                <a16:creationId xmlns:a16="http://schemas.microsoft.com/office/drawing/2014/main" id="{339849BC-25F8-1989-F90E-01F0B1514546}"/>
              </a:ext>
            </a:extLst>
          </p:cNvPr>
          <p:cNvPicPr>
            <a:picLocks noChangeAspect="1"/>
          </p:cNvPicPr>
          <p:nvPr/>
        </p:nvPicPr>
        <p:blipFill>
          <a:blip r:embed="rId3"/>
          <a:stretch>
            <a:fillRect/>
          </a:stretch>
        </p:blipFill>
        <p:spPr>
          <a:xfrm>
            <a:off x="10200208" y="309147"/>
            <a:ext cx="958081" cy="971966"/>
          </a:xfrm>
          <a:prstGeom prst="rect">
            <a:avLst/>
          </a:prstGeom>
        </p:spPr>
      </p:pic>
      <p:pic>
        <p:nvPicPr>
          <p:cNvPr id="9" name="Picture 8">
            <a:extLst>
              <a:ext uri="{FF2B5EF4-FFF2-40B4-BE49-F238E27FC236}">
                <a16:creationId xmlns:a16="http://schemas.microsoft.com/office/drawing/2014/main" id="{C599F1F3-0D02-FD0C-FD71-7CAF665325A0}"/>
              </a:ext>
            </a:extLst>
          </p:cNvPr>
          <p:cNvPicPr>
            <a:picLocks noChangeAspect="1"/>
          </p:cNvPicPr>
          <p:nvPr/>
        </p:nvPicPr>
        <p:blipFill>
          <a:blip r:embed="rId4"/>
          <a:stretch>
            <a:fillRect/>
          </a:stretch>
        </p:blipFill>
        <p:spPr>
          <a:xfrm>
            <a:off x="3719280" y="323799"/>
            <a:ext cx="4522880" cy="971966"/>
          </a:xfrm>
          <a:prstGeom prst="rect">
            <a:avLst/>
          </a:prstGeom>
        </p:spPr>
      </p:pic>
    </p:spTree>
    <p:extLst>
      <p:ext uri="{BB962C8B-B14F-4D97-AF65-F5344CB8AC3E}">
        <p14:creationId xmlns:p14="http://schemas.microsoft.com/office/powerpoint/2010/main" val="13131688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0EB5F-43C3-3522-54BA-3543C320303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B185B6F-BA10-1B43-9416-C94B12B6503C}"/>
              </a:ext>
            </a:extLst>
          </p:cNvPr>
          <p:cNvSpPr>
            <a:spLocks noGrp="1"/>
          </p:cNvSpPr>
          <p:nvPr>
            <p:ph idx="1"/>
          </p:nvPr>
        </p:nvSpPr>
        <p:spPr/>
        <p:txBody>
          <a:bodyPr/>
          <a:lstStyle/>
          <a:p>
            <a:endParaRPr lang="en-US"/>
          </a:p>
        </p:txBody>
      </p:sp>
      <p:sp>
        <p:nvSpPr>
          <p:cNvPr id="8" name="TextBox 7">
            <a:extLst>
              <a:ext uri="{FF2B5EF4-FFF2-40B4-BE49-F238E27FC236}">
                <a16:creationId xmlns:a16="http://schemas.microsoft.com/office/drawing/2014/main" id="{DE3491F2-FFC5-B73B-1E07-09FCBF5B8BAF}"/>
              </a:ext>
            </a:extLst>
          </p:cNvPr>
          <p:cNvSpPr txBox="1"/>
          <p:nvPr/>
        </p:nvSpPr>
        <p:spPr>
          <a:xfrm>
            <a:off x="206755" y="6444476"/>
            <a:ext cx="2031619" cy="276999"/>
          </a:xfrm>
          <a:prstGeom prst="rect">
            <a:avLst/>
          </a:prstGeom>
          <a:noFill/>
        </p:spPr>
        <p:txBody>
          <a:bodyPr wrap="square" rtlCol="0">
            <a:spAutoFit/>
          </a:bodyPr>
          <a:lstStyle/>
          <a:p>
            <a:r>
              <a:rPr lang="en-US" sz="1200" dirty="0"/>
              <a:t>Chapter 2.4</a:t>
            </a:r>
          </a:p>
        </p:txBody>
      </p:sp>
      <p:pic>
        <p:nvPicPr>
          <p:cNvPr id="15" name="Picture 14">
            <a:extLst>
              <a:ext uri="{FF2B5EF4-FFF2-40B4-BE49-F238E27FC236}">
                <a16:creationId xmlns:a16="http://schemas.microsoft.com/office/drawing/2014/main" id="{6328F7C0-6F8B-97FC-F041-BF8EC71AB40C}"/>
              </a:ext>
            </a:extLst>
          </p:cNvPr>
          <p:cNvPicPr>
            <a:picLocks noChangeAspect="1"/>
          </p:cNvPicPr>
          <p:nvPr/>
        </p:nvPicPr>
        <p:blipFill>
          <a:blip r:embed="rId2"/>
          <a:stretch>
            <a:fillRect/>
          </a:stretch>
        </p:blipFill>
        <p:spPr>
          <a:xfrm>
            <a:off x="5192972" y="4997209"/>
            <a:ext cx="6792273" cy="1724266"/>
          </a:xfrm>
          <a:prstGeom prst="rect">
            <a:avLst/>
          </a:prstGeom>
          <a:ln>
            <a:solidFill>
              <a:schemeClr val="tx1"/>
            </a:solidFill>
          </a:ln>
        </p:spPr>
      </p:pic>
      <p:pic>
        <p:nvPicPr>
          <p:cNvPr id="6" name="Picture 5">
            <a:extLst>
              <a:ext uri="{FF2B5EF4-FFF2-40B4-BE49-F238E27FC236}">
                <a16:creationId xmlns:a16="http://schemas.microsoft.com/office/drawing/2014/main" id="{339849BC-25F8-1989-F90E-01F0B1514546}"/>
              </a:ext>
            </a:extLst>
          </p:cNvPr>
          <p:cNvPicPr>
            <a:picLocks noChangeAspect="1"/>
          </p:cNvPicPr>
          <p:nvPr/>
        </p:nvPicPr>
        <p:blipFill>
          <a:blip r:embed="rId3"/>
          <a:stretch>
            <a:fillRect/>
          </a:stretch>
        </p:blipFill>
        <p:spPr>
          <a:xfrm>
            <a:off x="10200208" y="309147"/>
            <a:ext cx="958081" cy="971966"/>
          </a:xfrm>
          <a:prstGeom prst="rect">
            <a:avLst/>
          </a:prstGeom>
        </p:spPr>
      </p:pic>
      <p:pic>
        <p:nvPicPr>
          <p:cNvPr id="7" name="Picture 6">
            <a:extLst>
              <a:ext uri="{FF2B5EF4-FFF2-40B4-BE49-F238E27FC236}">
                <a16:creationId xmlns:a16="http://schemas.microsoft.com/office/drawing/2014/main" id="{215449DC-E512-30C3-EC39-F04E526CF1A2}"/>
              </a:ext>
            </a:extLst>
          </p:cNvPr>
          <p:cNvPicPr>
            <a:picLocks noChangeAspect="1"/>
          </p:cNvPicPr>
          <p:nvPr/>
        </p:nvPicPr>
        <p:blipFill>
          <a:blip r:embed="rId4"/>
          <a:stretch>
            <a:fillRect/>
          </a:stretch>
        </p:blipFill>
        <p:spPr>
          <a:xfrm>
            <a:off x="1971184" y="413937"/>
            <a:ext cx="7618757" cy="867176"/>
          </a:xfrm>
          <a:prstGeom prst="rect">
            <a:avLst/>
          </a:prstGeom>
        </p:spPr>
      </p:pic>
    </p:spTree>
    <p:extLst>
      <p:ext uri="{BB962C8B-B14F-4D97-AF65-F5344CB8AC3E}">
        <p14:creationId xmlns:p14="http://schemas.microsoft.com/office/powerpoint/2010/main" val="7530670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0EB5F-43C3-3522-54BA-3543C320303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B185B6F-BA10-1B43-9416-C94B12B6503C}"/>
              </a:ext>
            </a:extLst>
          </p:cNvPr>
          <p:cNvSpPr>
            <a:spLocks noGrp="1"/>
          </p:cNvSpPr>
          <p:nvPr>
            <p:ph idx="1"/>
          </p:nvPr>
        </p:nvSpPr>
        <p:spPr/>
        <p:txBody>
          <a:bodyPr/>
          <a:lstStyle/>
          <a:p>
            <a:endParaRPr lang="en-US"/>
          </a:p>
        </p:txBody>
      </p:sp>
      <p:sp>
        <p:nvSpPr>
          <p:cNvPr id="8" name="TextBox 7">
            <a:extLst>
              <a:ext uri="{FF2B5EF4-FFF2-40B4-BE49-F238E27FC236}">
                <a16:creationId xmlns:a16="http://schemas.microsoft.com/office/drawing/2014/main" id="{DE3491F2-FFC5-B73B-1E07-09FCBF5B8BAF}"/>
              </a:ext>
            </a:extLst>
          </p:cNvPr>
          <p:cNvSpPr txBox="1"/>
          <p:nvPr/>
        </p:nvSpPr>
        <p:spPr>
          <a:xfrm>
            <a:off x="206755" y="6444476"/>
            <a:ext cx="2031619" cy="276999"/>
          </a:xfrm>
          <a:prstGeom prst="rect">
            <a:avLst/>
          </a:prstGeom>
          <a:noFill/>
        </p:spPr>
        <p:txBody>
          <a:bodyPr wrap="square" rtlCol="0">
            <a:spAutoFit/>
          </a:bodyPr>
          <a:lstStyle/>
          <a:p>
            <a:r>
              <a:rPr lang="en-US" sz="1200" dirty="0"/>
              <a:t>Chapter 2.4</a:t>
            </a:r>
          </a:p>
        </p:txBody>
      </p:sp>
      <p:pic>
        <p:nvPicPr>
          <p:cNvPr id="15" name="Picture 14">
            <a:extLst>
              <a:ext uri="{FF2B5EF4-FFF2-40B4-BE49-F238E27FC236}">
                <a16:creationId xmlns:a16="http://schemas.microsoft.com/office/drawing/2014/main" id="{6328F7C0-6F8B-97FC-F041-BF8EC71AB40C}"/>
              </a:ext>
            </a:extLst>
          </p:cNvPr>
          <p:cNvPicPr>
            <a:picLocks noChangeAspect="1"/>
          </p:cNvPicPr>
          <p:nvPr/>
        </p:nvPicPr>
        <p:blipFill>
          <a:blip r:embed="rId2"/>
          <a:stretch>
            <a:fillRect/>
          </a:stretch>
        </p:blipFill>
        <p:spPr>
          <a:xfrm>
            <a:off x="5192972" y="4997209"/>
            <a:ext cx="6792273" cy="1724266"/>
          </a:xfrm>
          <a:prstGeom prst="rect">
            <a:avLst/>
          </a:prstGeom>
          <a:ln>
            <a:solidFill>
              <a:schemeClr val="tx1"/>
            </a:solidFill>
          </a:ln>
        </p:spPr>
      </p:pic>
      <p:pic>
        <p:nvPicPr>
          <p:cNvPr id="5" name="Picture 4">
            <a:extLst>
              <a:ext uri="{FF2B5EF4-FFF2-40B4-BE49-F238E27FC236}">
                <a16:creationId xmlns:a16="http://schemas.microsoft.com/office/drawing/2014/main" id="{46B09F9E-BC55-0CBA-E9FD-4AFA6CFA79A1}"/>
              </a:ext>
            </a:extLst>
          </p:cNvPr>
          <p:cNvPicPr>
            <a:picLocks noChangeAspect="1"/>
          </p:cNvPicPr>
          <p:nvPr/>
        </p:nvPicPr>
        <p:blipFill>
          <a:blip r:embed="rId3"/>
          <a:stretch>
            <a:fillRect/>
          </a:stretch>
        </p:blipFill>
        <p:spPr>
          <a:xfrm>
            <a:off x="661588" y="384646"/>
            <a:ext cx="7482288" cy="971079"/>
          </a:xfrm>
          <a:prstGeom prst="rect">
            <a:avLst/>
          </a:prstGeom>
        </p:spPr>
      </p:pic>
      <p:pic>
        <p:nvPicPr>
          <p:cNvPr id="10" name="Picture 9">
            <a:extLst>
              <a:ext uri="{FF2B5EF4-FFF2-40B4-BE49-F238E27FC236}">
                <a16:creationId xmlns:a16="http://schemas.microsoft.com/office/drawing/2014/main" id="{8D30A099-2785-3CA6-E272-FFE4988D9B7E}"/>
              </a:ext>
            </a:extLst>
          </p:cNvPr>
          <p:cNvPicPr>
            <a:picLocks noChangeAspect="1"/>
          </p:cNvPicPr>
          <p:nvPr/>
        </p:nvPicPr>
        <p:blipFill>
          <a:blip r:embed="rId4"/>
          <a:stretch>
            <a:fillRect/>
          </a:stretch>
        </p:blipFill>
        <p:spPr>
          <a:xfrm>
            <a:off x="8260449" y="369599"/>
            <a:ext cx="885838" cy="911514"/>
          </a:xfrm>
          <a:prstGeom prst="rect">
            <a:avLst/>
          </a:prstGeom>
        </p:spPr>
      </p:pic>
      <p:pic>
        <p:nvPicPr>
          <p:cNvPr id="12" name="Picture 11">
            <a:extLst>
              <a:ext uri="{FF2B5EF4-FFF2-40B4-BE49-F238E27FC236}">
                <a16:creationId xmlns:a16="http://schemas.microsoft.com/office/drawing/2014/main" id="{C9C906A7-1B59-17C2-78BC-51AF8DCAC0CE}"/>
              </a:ext>
            </a:extLst>
          </p:cNvPr>
          <p:cNvPicPr>
            <a:picLocks noChangeAspect="1"/>
          </p:cNvPicPr>
          <p:nvPr/>
        </p:nvPicPr>
        <p:blipFill>
          <a:blip r:embed="rId5"/>
          <a:stretch>
            <a:fillRect/>
          </a:stretch>
        </p:blipFill>
        <p:spPr>
          <a:xfrm>
            <a:off x="9262860" y="384646"/>
            <a:ext cx="896467" cy="896467"/>
          </a:xfrm>
          <a:prstGeom prst="rect">
            <a:avLst/>
          </a:prstGeom>
        </p:spPr>
      </p:pic>
      <p:pic>
        <p:nvPicPr>
          <p:cNvPr id="14" name="Picture 13">
            <a:extLst>
              <a:ext uri="{FF2B5EF4-FFF2-40B4-BE49-F238E27FC236}">
                <a16:creationId xmlns:a16="http://schemas.microsoft.com/office/drawing/2014/main" id="{A14B0E2E-0783-6663-D519-6B7656D8C4DB}"/>
              </a:ext>
            </a:extLst>
          </p:cNvPr>
          <p:cNvPicPr>
            <a:picLocks noChangeAspect="1"/>
          </p:cNvPicPr>
          <p:nvPr/>
        </p:nvPicPr>
        <p:blipFill>
          <a:blip r:embed="rId6"/>
          <a:stretch>
            <a:fillRect/>
          </a:stretch>
        </p:blipFill>
        <p:spPr>
          <a:xfrm>
            <a:off x="10275900" y="415256"/>
            <a:ext cx="909459" cy="896467"/>
          </a:xfrm>
          <a:prstGeom prst="rect">
            <a:avLst/>
          </a:prstGeom>
        </p:spPr>
      </p:pic>
    </p:spTree>
    <p:extLst>
      <p:ext uri="{BB962C8B-B14F-4D97-AF65-F5344CB8AC3E}">
        <p14:creationId xmlns:p14="http://schemas.microsoft.com/office/powerpoint/2010/main" val="27423417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0EB5F-43C3-3522-54BA-3543C320303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B185B6F-BA10-1B43-9416-C94B12B6503C}"/>
              </a:ext>
            </a:extLst>
          </p:cNvPr>
          <p:cNvSpPr>
            <a:spLocks noGrp="1"/>
          </p:cNvSpPr>
          <p:nvPr>
            <p:ph idx="1"/>
          </p:nvPr>
        </p:nvSpPr>
        <p:spPr/>
        <p:txBody>
          <a:bodyPr/>
          <a:lstStyle/>
          <a:p>
            <a:endParaRPr lang="en-US"/>
          </a:p>
        </p:txBody>
      </p:sp>
      <p:sp>
        <p:nvSpPr>
          <p:cNvPr id="8" name="TextBox 7">
            <a:extLst>
              <a:ext uri="{FF2B5EF4-FFF2-40B4-BE49-F238E27FC236}">
                <a16:creationId xmlns:a16="http://schemas.microsoft.com/office/drawing/2014/main" id="{DE3491F2-FFC5-B73B-1E07-09FCBF5B8BAF}"/>
              </a:ext>
            </a:extLst>
          </p:cNvPr>
          <p:cNvSpPr txBox="1"/>
          <p:nvPr/>
        </p:nvSpPr>
        <p:spPr>
          <a:xfrm>
            <a:off x="206755" y="6444476"/>
            <a:ext cx="2031619" cy="276999"/>
          </a:xfrm>
          <a:prstGeom prst="rect">
            <a:avLst/>
          </a:prstGeom>
          <a:noFill/>
        </p:spPr>
        <p:txBody>
          <a:bodyPr wrap="square" rtlCol="0">
            <a:spAutoFit/>
          </a:bodyPr>
          <a:lstStyle/>
          <a:p>
            <a:r>
              <a:rPr lang="en-US" sz="1200" dirty="0"/>
              <a:t>Chapter 2.4</a:t>
            </a:r>
          </a:p>
        </p:txBody>
      </p:sp>
      <p:pic>
        <p:nvPicPr>
          <p:cNvPr id="15" name="Picture 14">
            <a:extLst>
              <a:ext uri="{FF2B5EF4-FFF2-40B4-BE49-F238E27FC236}">
                <a16:creationId xmlns:a16="http://schemas.microsoft.com/office/drawing/2014/main" id="{6328F7C0-6F8B-97FC-F041-BF8EC71AB40C}"/>
              </a:ext>
            </a:extLst>
          </p:cNvPr>
          <p:cNvPicPr>
            <a:picLocks noChangeAspect="1"/>
          </p:cNvPicPr>
          <p:nvPr/>
        </p:nvPicPr>
        <p:blipFill>
          <a:blip r:embed="rId2"/>
          <a:stretch>
            <a:fillRect/>
          </a:stretch>
        </p:blipFill>
        <p:spPr>
          <a:xfrm>
            <a:off x="5192972" y="4997209"/>
            <a:ext cx="6792273" cy="1724266"/>
          </a:xfrm>
          <a:prstGeom prst="rect">
            <a:avLst/>
          </a:prstGeom>
          <a:ln>
            <a:solidFill>
              <a:schemeClr val="tx1"/>
            </a:solidFill>
          </a:ln>
        </p:spPr>
      </p:pic>
      <p:pic>
        <p:nvPicPr>
          <p:cNvPr id="12" name="Picture 11">
            <a:extLst>
              <a:ext uri="{FF2B5EF4-FFF2-40B4-BE49-F238E27FC236}">
                <a16:creationId xmlns:a16="http://schemas.microsoft.com/office/drawing/2014/main" id="{C9C906A7-1B59-17C2-78BC-51AF8DCAC0CE}"/>
              </a:ext>
            </a:extLst>
          </p:cNvPr>
          <p:cNvPicPr>
            <a:picLocks noChangeAspect="1"/>
          </p:cNvPicPr>
          <p:nvPr/>
        </p:nvPicPr>
        <p:blipFill>
          <a:blip r:embed="rId3"/>
          <a:stretch>
            <a:fillRect/>
          </a:stretch>
        </p:blipFill>
        <p:spPr>
          <a:xfrm>
            <a:off x="9262860" y="384646"/>
            <a:ext cx="896467" cy="896467"/>
          </a:xfrm>
          <a:prstGeom prst="rect">
            <a:avLst/>
          </a:prstGeom>
        </p:spPr>
      </p:pic>
      <p:pic>
        <p:nvPicPr>
          <p:cNvPr id="6" name="Picture 5">
            <a:extLst>
              <a:ext uri="{FF2B5EF4-FFF2-40B4-BE49-F238E27FC236}">
                <a16:creationId xmlns:a16="http://schemas.microsoft.com/office/drawing/2014/main" id="{A349B596-A88C-8833-8081-634D96FCB626}"/>
              </a:ext>
            </a:extLst>
          </p:cNvPr>
          <p:cNvPicPr>
            <a:picLocks noChangeAspect="1"/>
          </p:cNvPicPr>
          <p:nvPr/>
        </p:nvPicPr>
        <p:blipFill>
          <a:blip r:embed="rId4"/>
          <a:stretch>
            <a:fillRect/>
          </a:stretch>
        </p:blipFill>
        <p:spPr>
          <a:xfrm>
            <a:off x="1891619" y="345056"/>
            <a:ext cx="4714848" cy="976307"/>
          </a:xfrm>
          <a:prstGeom prst="rect">
            <a:avLst/>
          </a:prstGeom>
        </p:spPr>
      </p:pic>
      <p:pic>
        <p:nvPicPr>
          <p:cNvPr id="9" name="Picture 8">
            <a:extLst>
              <a:ext uri="{FF2B5EF4-FFF2-40B4-BE49-F238E27FC236}">
                <a16:creationId xmlns:a16="http://schemas.microsoft.com/office/drawing/2014/main" id="{60A80191-5E37-0C18-7387-7DA855F85AAE}"/>
              </a:ext>
            </a:extLst>
          </p:cNvPr>
          <p:cNvPicPr>
            <a:picLocks noChangeAspect="1"/>
          </p:cNvPicPr>
          <p:nvPr/>
        </p:nvPicPr>
        <p:blipFill>
          <a:blip r:embed="rId5"/>
          <a:stretch>
            <a:fillRect/>
          </a:stretch>
        </p:blipFill>
        <p:spPr>
          <a:xfrm>
            <a:off x="8230231" y="394716"/>
            <a:ext cx="878251" cy="890797"/>
          </a:xfrm>
          <a:prstGeom prst="rect">
            <a:avLst/>
          </a:prstGeom>
        </p:spPr>
      </p:pic>
    </p:spTree>
    <p:extLst>
      <p:ext uri="{BB962C8B-B14F-4D97-AF65-F5344CB8AC3E}">
        <p14:creationId xmlns:p14="http://schemas.microsoft.com/office/powerpoint/2010/main" val="34613875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65D12-11DB-F730-AA67-B3E0C2C09781}"/>
              </a:ext>
            </a:extLst>
          </p:cNvPr>
          <p:cNvSpPr>
            <a:spLocks noGrp="1"/>
          </p:cNvSpPr>
          <p:nvPr>
            <p:ph type="title"/>
          </p:nvPr>
        </p:nvSpPr>
        <p:spPr>
          <a:xfrm>
            <a:off x="142875" y="447963"/>
            <a:ext cx="11963400" cy="466148"/>
          </a:xfrm>
        </p:spPr>
        <p:txBody>
          <a:bodyPr/>
          <a:lstStyle/>
          <a:p>
            <a:r>
              <a:rPr lang="en-US" dirty="0"/>
              <a:t>You can make your own conversion rates from the ratio of atoms in the molecule (the mole ratio)</a:t>
            </a:r>
          </a:p>
        </p:txBody>
      </p:sp>
      <p:pic>
        <p:nvPicPr>
          <p:cNvPr id="5" name="Picture 4">
            <a:extLst>
              <a:ext uri="{FF2B5EF4-FFF2-40B4-BE49-F238E27FC236}">
                <a16:creationId xmlns:a16="http://schemas.microsoft.com/office/drawing/2014/main" id="{058956D4-B61D-2CE5-E58C-1F168651F197}"/>
              </a:ext>
            </a:extLst>
          </p:cNvPr>
          <p:cNvPicPr>
            <a:picLocks noChangeAspect="1"/>
          </p:cNvPicPr>
          <p:nvPr/>
        </p:nvPicPr>
        <p:blipFill>
          <a:blip r:embed="rId3"/>
          <a:stretch>
            <a:fillRect/>
          </a:stretch>
        </p:blipFill>
        <p:spPr>
          <a:xfrm>
            <a:off x="1901428" y="1178149"/>
            <a:ext cx="8389144" cy="4055415"/>
          </a:xfrm>
          <a:prstGeom prst="rect">
            <a:avLst/>
          </a:prstGeom>
          <a:ln>
            <a:solidFill>
              <a:schemeClr val="tx1"/>
            </a:solidFill>
          </a:ln>
        </p:spPr>
      </p:pic>
      <p:sp>
        <p:nvSpPr>
          <p:cNvPr id="6" name="TextBox 5">
            <a:extLst>
              <a:ext uri="{FF2B5EF4-FFF2-40B4-BE49-F238E27FC236}">
                <a16:creationId xmlns:a16="http://schemas.microsoft.com/office/drawing/2014/main" id="{083E52AC-D734-9DFF-FCF4-0A42CF283B0B}"/>
              </a:ext>
            </a:extLst>
          </p:cNvPr>
          <p:cNvSpPr txBox="1"/>
          <p:nvPr/>
        </p:nvSpPr>
        <p:spPr>
          <a:xfrm>
            <a:off x="2796961" y="6127002"/>
            <a:ext cx="609600" cy="461665"/>
          </a:xfrm>
          <a:prstGeom prst="rect">
            <a:avLst/>
          </a:prstGeom>
          <a:noFill/>
        </p:spPr>
        <p:txBody>
          <a:bodyPr wrap="square" rtlCol="0">
            <a:spAutoFit/>
          </a:bodyPr>
          <a:lstStyle/>
          <a:p>
            <a:r>
              <a:rPr lang="en-US" sz="2400" dirty="0"/>
              <a:t>or</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5AD2F47F-8BF8-95F2-A031-56DD714EDEE4}"/>
                  </a:ext>
                </a:extLst>
              </p:cNvPr>
              <p:cNvSpPr txBox="1"/>
              <p:nvPr/>
            </p:nvSpPr>
            <p:spPr>
              <a:xfrm>
                <a:off x="1231598" y="5325477"/>
                <a:ext cx="4112151"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1 </m:t>
                      </m:r>
                      <m:r>
                        <a:rPr lang="en-US" sz="2400" b="0" i="1" smtClean="0">
                          <a:latin typeface="Cambria Math" panose="02040503050406030204" pitchFamily="18" charset="0"/>
                        </a:rPr>
                        <m:t>𝑚𝑜𝑙𝑒𝑐𝑢𝑙𝑒</m:t>
                      </m:r>
                      <m:r>
                        <a:rPr lang="en-US" sz="2400" b="0" i="1" smtClean="0">
                          <a:latin typeface="Cambria Math" panose="02040503050406030204" pitchFamily="18" charset="0"/>
                        </a:rPr>
                        <m:t> </m:t>
                      </m:r>
                      <m:r>
                        <a:rPr lang="en-US" sz="2400" b="0" i="1" smtClean="0">
                          <a:latin typeface="Cambria Math" panose="02040503050406030204" pitchFamily="18" charset="0"/>
                        </a:rPr>
                        <m:t>𝐵𝑎𝐹</m:t>
                      </m:r>
                      <m:r>
                        <a:rPr lang="en-US" sz="2400" b="0" i="1" baseline="-25000" smtClean="0">
                          <a:latin typeface="Cambria Math" panose="02040503050406030204" pitchFamily="18" charset="0"/>
                        </a:rPr>
                        <m:t>2</m:t>
                      </m:r>
                      <m:r>
                        <a:rPr lang="en-US" sz="2400" b="0" i="1" smtClean="0">
                          <a:latin typeface="Cambria Math" panose="02040503050406030204" pitchFamily="18" charset="0"/>
                        </a:rPr>
                        <m:t>=2 </m:t>
                      </m:r>
                      <m:r>
                        <a:rPr lang="en-US" sz="2400" b="0" i="1" smtClean="0">
                          <a:latin typeface="Cambria Math" panose="02040503050406030204" pitchFamily="18" charset="0"/>
                        </a:rPr>
                        <m:t>𝑎𝑡𝑜𝑚𝑠</m:t>
                      </m:r>
                      <m:r>
                        <a:rPr lang="en-US" sz="2400" b="0" i="1" smtClean="0">
                          <a:latin typeface="Cambria Math" panose="02040503050406030204" pitchFamily="18" charset="0"/>
                        </a:rPr>
                        <m:t> </m:t>
                      </m:r>
                      <m:r>
                        <a:rPr lang="en-US" sz="2400" b="0" i="1" smtClean="0">
                          <a:latin typeface="Cambria Math" panose="02040503050406030204" pitchFamily="18" charset="0"/>
                        </a:rPr>
                        <m:t>𝐹</m:t>
                      </m:r>
                    </m:oMath>
                  </m:oMathPara>
                </a14:m>
                <a:endParaRPr lang="en-US" sz="2400" dirty="0"/>
              </a:p>
            </p:txBody>
          </p:sp>
        </mc:Choice>
        <mc:Fallback xmlns="">
          <p:sp>
            <p:nvSpPr>
              <p:cNvPr id="7" name="TextBox 6">
                <a:extLst>
                  <a:ext uri="{FF2B5EF4-FFF2-40B4-BE49-F238E27FC236}">
                    <a16:creationId xmlns:a16="http://schemas.microsoft.com/office/drawing/2014/main" id="{5AD2F47F-8BF8-95F2-A031-56DD714EDEE4}"/>
                  </a:ext>
                </a:extLst>
              </p:cNvPr>
              <p:cNvSpPr txBox="1">
                <a:spLocks noRot="1" noChangeAspect="1" noMove="1" noResize="1" noEditPoints="1" noAdjustHandles="1" noChangeArrowheads="1" noChangeShapeType="1" noTextEdit="1"/>
              </p:cNvSpPr>
              <p:nvPr/>
            </p:nvSpPr>
            <p:spPr>
              <a:xfrm>
                <a:off x="1231598" y="5325477"/>
                <a:ext cx="4112151" cy="369332"/>
              </a:xfrm>
              <a:prstGeom prst="rect">
                <a:avLst/>
              </a:prstGeom>
              <a:blipFill>
                <a:blip r:embed="rId4"/>
                <a:stretch>
                  <a:fillRect l="-593" r="-444" b="-1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05647C9A-C61E-5096-7CB0-A11E61856F3F}"/>
                  </a:ext>
                </a:extLst>
              </p:cNvPr>
              <p:cNvSpPr txBox="1"/>
              <p:nvPr/>
            </p:nvSpPr>
            <p:spPr>
              <a:xfrm>
                <a:off x="234172" y="5969030"/>
                <a:ext cx="2343911" cy="7014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1 </m:t>
                          </m:r>
                          <m:r>
                            <a:rPr lang="en-US" sz="2400" b="0" i="1" smtClean="0">
                              <a:latin typeface="Cambria Math" panose="02040503050406030204" pitchFamily="18" charset="0"/>
                            </a:rPr>
                            <m:t>𝑚𝑜𝑙𝑒𝑐𝑢𝑙𝑒</m:t>
                          </m:r>
                          <m:r>
                            <a:rPr lang="en-US" sz="2400" b="0" i="1" smtClean="0">
                              <a:latin typeface="Cambria Math" panose="02040503050406030204" pitchFamily="18" charset="0"/>
                            </a:rPr>
                            <m:t> </m:t>
                          </m:r>
                          <m:r>
                            <a:rPr lang="en-US" sz="2400" b="0" i="1" smtClean="0">
                              <a:latin typeface="Cambria Math" panose="02040503050406030204" pitchFamily="18" charset="0"/>
                            </a:rPr>
                            <m:t>𝐵𝑎𝐹</m:t>
                          </m:r>
                          <m:r>
                            <a:rPr lang="en-US" sz="2400" b="0" i="1" baseline="-25000" smtClean="0">
                              <a:latin typeface="Cambria Math" panose="02040503050406030204" pitchFamily="18" charset="0"/>
                            </a:rPr>
                            <m:t>2</m:t>
                          </m:r>
                        </m:num>
                        <m:den>
                          <m:r>
                            <a:rPr lang="en-US" sz="2400" b="0" i="1" smtClean="0">
                              <a:latin typeface="Cambria Math" panose="02040503050406030204" pitchFamily="18" charset="0"/>
                            </a:rPr>
                            <m:t>2 </m:t>
                          </m:r>
                          <m:r>
                            <a:rPr lang="en-US" sz="2400" b="0" i="1" smtClean="0">
                              <a:latin typeface="Cambria Math" panose="02040503050406030204" pitchFamily="18" charset="0"/>
                            </a:rPr>
                            <m:t>𝑎𝑡𝑜𝑚𝑠</m:t>
                          </m:r>
                          <m:r>
                            <a:rPr lang="en-US" sz="2400" b="0" i="1" smtClean="0">
                              <a:latin typeface="Cambria Math" panose="02040503050406030204" pitchFamily="18" charset="0"/>
                            </a:rPr>
                            <m:t> </m:t>
                          </m:r>
                          <m:r>
                            <a:rPr lang="en-US" sz="2400" b="0" i="1" smtClean="0">
                              <a:latin typeface="Cambria Math" panose="02040503050406030204" pitchFamily="18" charset="0"/>
                            </a:rPr>
                            <m:t>𝐹</m:t>
                          </m:r>
                        </m:den>
                      </m:f>
                    </m:oMath>
                  </m:oMathPara>
                </a14:m>
                <a:endParaRPr lang="en-US" sz="2400" dirty="0"/>
              </a:p>
            </p:txBody>
          </p:sp>
        </mc:Choice>
        <mc:Fallback xmlns="">
          <p:sp>
            <p:nvSpPr>
              <p:cNvPr id="8" name="TextBox 7">
                <a:extLst>
                  <a:ext uri="{FF2B5EF4-FFF2-40B4-BE49-F238E27FC236}">
                    <a16:creationId xmlns:a16="http://schemas.microsoft.com/office/drawing/2014/main" id="{05647C9A-C61E-5096-7CB0-A11E61856F3F}"/>
                  </a:ext>
                </a:extLst>
              </p:cNvPr>
              <p:cNvSpPr txBox="1">
                <a:spLocks noRot="1" noChangeAspect="1" noMove="1" noResize="1" noEditPoints="1" noAdjustHandles="1" noChangeArrowheads="1" noChangeShapeType="1" noTextEdit="1"/>
              </p:cNvSpPr>
              <p:nvPr/>
            </p:nvSpPr>
            <p:spPr>
              <a:xfrm>
                <a:off x="234172" y="5969030"/>
                <a:ext cx="2343911" cy="70141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C01ECC2-2332-0691-A354-B36FC3E03B76}"/>
                  </a:ext>
                </a:extLst>
              </p:cNvPr>
              <p:cNvSpPr txBox="1"/>
              <p:nvPr/>
            </p:nvSpPr>
            <p:spPr>
              <a:xfrm>
                <a:off x="3511139" y="5969030"/>
                <a:ext cx="2287806" cy="7014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2 </m:t>
                          </m:r>
                          <m:r>
                            <a:rPr lang="en-US" sz="2400" b="0" i="1" smtClean="0">
                              <a:latin typeface="Cambria Math" panose="02040503050406030204" pitchFamily="18" charset="0"/>
                            </a:rPr>
                            <m:t>𝑎𝑡𝑜𝑚𝑠</m:t>
                          </m:r>
                          <m:r>
                            <a:rPr lang="en-US" sz="2400" b="0" i="1" smtClean="0">
                              <a:latin typeface="Cambria Math" panose="02040503050406030204" pitchFamily="18" charset="0"/>
                            </a:rPr>
                            <m:t> </m:t>
                          </m:r>
                          <m:r>
                            <a:rPr lang="en-US" sz="2400" b="0" i="1" smtClean="0">
                              <a:latin typeface="Cambria Math" panose="02040503050406030204" pitchFamily="18" charset="0"/>
                            </a:rPr>
                            <m:t>𝐹</m:t>
                          </m:r>
                        </m:num>
                        <m:den>
                          <m:r>
                            <a:rPr lang="en-US" sz="2400" i="1">
                              <a:latin typeface="Cambria Math" panose="02040503050406030204" pitchFamily="18" charset="0"/>
                            </a:rPr>
                            <m:t>1 </m:t>
                          </m:r>
                          <m:r>
                            <a:rPr lang="en-US" sz="2400" i="1">
                              <a:latin typeface="Cambria Math" panose="02040503050406030204" pitchFamily="18" charset="0"/>
                            </a:rPr>
                            <m:t>𝑚𝑜𝑙𝑒𝑐𝑢𝑙𝑒</m:t>
                          </m:r>
                          <m:r>
                            <a:rPr lang="en-US" sz="2400" i="1">
                              <a:latin typeface="Cambria Math" panose="02040503050406030204" pitchFamily="18" charset="0"/>
                            </a:rPr>
                            <m:t> </m:t>
                          </m:r>
                          <m:r>
                            <a:rPr lang="en-US" sz="2400" i="1">
                              <a:latin typeface="Cambria Math" panose="02040503050406030204" pitchFamily="18" charset="0"/>
                            </a:rPr>
                            <m:t>𝐵𝑎𝐹</m:t>
                          </m:r>
                          <m:r>
                            <a:rPr lang="en-US" sz="2400" i="1" baseline="-25000">
                              <a:latin typeface="Cambria Math" panose="02040503050406030204" pitchFamily="18" charset="0"/>
                            </a:rPr>
                            <m:t>2</m:t>
                          </m:r>
                        </m:den>
                      </m:f>
                    </m:oMath>
                  </m:oMathPara>
                </a14:m>
                <a:endParaRPr lang="en-US" sz="2400" dirty="0"/>
              </a:p>
            </p:txBody>
          </p:sp>
        </mc:Choice>
        <mc:Fallback xmlns="">
          <p:sp>
            <p:nvSpPr>
              <p:cNvPr id="9" name="TextBox 8">
                <a:extLst>
                  <a:ext uri="{FF2B5EF4-FFF2-40B4-BE49-F238E27FC236}">
                    <a16:creationId xmlns:a16="http://schemas.microsoft.com/office/drawing/2014/main" id="{DC01ECC2-2332-0691-A354-B36FC3E03B76}"/>
                  </a:ext>
                </a:extLst>
              </p:cNvPr>
              <p:cNvSpPr txBox="1">
                <a:spLocks noRot="1" noChangeAspect="1" noMove="1" noResize="1" noEditPoints="1" noAdjustHandles="1" noChangeArrowheads="1" noChangeShapeType="1" noTextEdit="1"/>
              </p:cNvSpPr>
              <p:nvPr/>
            </p:nvSpPr>
            <p:spPr>
              <a:xfrm>
                <a:off x="3511139" y="5969030"/>
                <a:ext cx="2287806" cy="701410"/>
              </a:xfrm>
              <a:prstGeom prst="rect">
                <a:avLst/>
              </a:prstGeom>
              <a:blipFill>
                <a:blip r:embed="rId6"/>
                <a:stretch>
                  <a:fillRect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08618EF6-22BF-7512-3445-0359EC47037D}"/>
                  </a:ext>
                </a:extLst>
              </p:cNvPr>
              <p:cNvSpPr txBox="1"/>
              <p:nvPr/>
            </p:nvSpPr>
            <p:spPr>
              <a:xfrm>
                <a:off x="6848253" y="5310519"/>
                <a:ext cx="4356251"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1 </m:t>
                      </m:r>
                      <m:r>
                        <a:rPr lang="en-US" sz="2400" b="0" i="1" smtClean="0">
                          <a:latin typeface="Cambria Math" panose="02040503050406030204" pitchFamily="18" charset="0"/>
                        </a:rPr>
                        <m:t>𝑚𝑜𝑙𝑒𝑐𝑢𝑙𝑒</m:t>
                      </m:r>
                      <m:r>
                        <a:rPr lang="en-US" sz="2400" b="0" i="1" smtClean="0">
                          <a:latin typeface="Cambria Math" panose="02040503050406030204" pitchFamily="18" charset="0"/>
                        </a:rPr>
                        <m:t> </m:t>
                      </m:r>
                      <m:r>
                        <a:rPr lang="en-US" sz="2400" b="0" i="1" smtClean="0">
                          <a:latin typeface="Cambria Math" panose="02040503050406030204" pitchFamily="18" charset="0"/>
                        </a:rPr>
                        <m:t>𝐵𝑎𝐹</m:t>
                      </m:r>
                      <m:r>
                        <a:rPr lang="en-US" sz="2400" b="0" i="1" baseline="-25000" smtClean="0">
                          <a:latin typeface="Cambria Math" panose="02040503050406030204" pitchFamily="18" charset="0"/>
                        </a:rPr>
                        <m:t>2</m:t>
                      </m:r>
                      <m:r>
                        <a:rPr lang="en-US" sz="2400" b="0" i="1" smtClean="0">
                          <a:latin typeface="Cambria Math" panose="02040503050406030204" pitchFamily="18" charset="0"/>
                        </a:rPr>
                        <m:t>=1 </m:t>
                      </m:r>
                      <m:r>
                        <a:rPr lang="en-US" sz="2400" b="0" i="1" smtClean="0">
                          <a:latin typeface="Cambria Math" panose="02040503050406030204" pitchFamily="18" charset="0"/>
                        </a:rPr>
                        <m:t>𝑎𝑡𝑜𝑚𝑠</m:t>
                      </m:r>
                      <m:r>
                        <a:rPr lang="en-US" sz="2400" b="0" i="1" smtClean="0">
                          <a:latin typeface="Cambria Math" panose="02040503050406030204" pitchFamily="18" charset="0"/>
                        </a:rPr>
                        <m:t> </m:t>
                      </m:r>
                      <m:r>
                        <a:rPr lang="en-US" sz="2400" b="0" i="1" smtClean="0">
                          <a:latin typeface="Cambria Math" panose="02040503050406030204" pitchFamily="18" charset="0"/>
                        </a:rPr>
                        <m:t>𝐵𝑎</m:t>
                      </m:r>
                    </m:oMath>
                  </m:oMathPara>
                </a14:m>
                <a:endParaRPr lang="en-US" sz="2400" dirty="0"/>
              </a:p>
            </p:txBody>
          </p:sp>
        </mc:Choice>
        <mc:Fallback xmlns="">
          <p:sp>
            <p:nvSpPr>
              <p:cNvPr id="10" name="TextBox 9">
                <a:extLst>
                  <a:ext uri="{FF2B5EF4-FFF2-40B4-BE49-F238E27FC236}">
                    <a16:creationId xmlns:a16="http://schemas.microsoft.com/office/drawing/2014/main" id="{08618EF6-22BF-7512-3445-0359EC47037D}"/>
                  </a:ext>
                </a:extLst>
              </p:cNvPr>
              <p:cNvSpPr txBox="1">
                <a:spLocks noRot="1" noChangeAspect="1" noMove="1" noResize="1" noEditPoints="1" noAdjustHandles="1" noChangeArrowheads="1" noChangeShapeType="1" noTextEdit="1"/>
              </p:cNvSpPr>
              <p:nvPr/>
            </p:nvSpPr>
            <p:spPr>
              <a:xfrm>
                <a:off x="6848253" y="5310519"/>
                <a:ext cx="4356251" cy="369332"/>
              </a:xfrm>
              <a:prstGeom prst="rect">
                <a:avLst/>
              </a:prstGeom>
              <a:blipFill>
                <a:blip r:embed="rId7"/>
                <a:stretch>
                  <a:fillRect b="-14754"/>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A17EA78D-89CE-7CF7-92BC-9D86C844D270}"/>
              </a:ext>
            </a:extLst>
          </p:cNvPr>
          <p:cNvSpPr txBox="1"/>
          <p:nvPr/>
        </p:nvSpPr>
        <p:spPr>
          <a:xfrm>
            <a:off x="8955846" y="6119904"/>
            <a:ext cx="609600" cy="461665"/>
          </a:xfrm>
          <a:prstGeom prst="rect">
            <a:avLst/>
          </a:prstGeom>
          <a:noFill/>
        </p:spPr>
        <p:txBody>
          <a:bodyPr wrap="square" rtlCol="0">
            <a:spAutoFit/>
          </a:bodyPr>
          <a:lstStyle/>
          <a:p>
            <a:r>
              <a:rPr lang="en-US" sz="2400" dirty="0"/>
              <a:t>or</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A7765BAA-B2C3-5B01-905A-70FDBBAAB5BA}"/>
                  </a:ext>
                </a:extLst>
              </p:cNvPr>
              <p:cNvSpPr txBox="1"/>
              <p:nvPr/>
            </p:nvSpPr>
            <p:spPr>
              <a:xfrm>
                <a:off x="6393057" y="5961932"/>
                <a:ext cx="2343911" cy="7014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1 </m:t>
                          </m:r>
                          <m:r>
                            <a:rPr lang="en-US" sz="2400" b="0" i="1" smtClean="0">
                              <a:latin typeface="Cambria Math" panose="02040503050406030204" pitchFamily="18" charset="0"/>
                            </a:rPr>
                            <m:t>𝑚𝑜𝑙𝑒𝑐𝑢𝑙𝑒</m:t>
                          </m:r>
                          <m:r>
                            <a:rPr lang="en-US" sz="2400" b="0" i="1" smtClean="0">
                              <a:latin typeface="Cambria Math" panose="02040503050406030204" pitchFamily="18" charset="0"/>
                            </a:rPr>
                            <m:t> </m:t>
                          </m:r>
                          <m:r>
                            <a:rPr lang="en-US" sz="2400" b="0" i="1" smtClean="0">
                              <a:latin typeface="Cambria Math" panose="02040503050406030204" pitchFamily="18" charset="0"/>
                            </a:rPr>
                            <m:t>𝐵𝑎𝐹</m:t>
                          </m:r>
                          <m:r>
                            <a:rPr lang="en-US" sz="2400" b="0" i="1" baseline="-25000" smtClean="0">
                              <a:latin typeface="Cambria Math" panose="02040503050406030204" pitchFamily="18" charset="0"/>
                            </a:rPr>
                            <m:t>2</m:t>
                          </m:r>
                        </m:num>
                        <m:den>
                          <m:r>
                            <a:rPr lang="en-US" sz="2400" b="0" i="1" smtClean="0">
                              <a:latin typeface="Cambria Math" panose="02040503050406030204" pitchFamily="18" charset="0"/>
                            </a:rPr>
                            <m:t>1 </m:t>
                          </m:r>
                          <m:r>
                            <a:rPr lang="en-US" sz="2400" b="0" i="1" smtClean="0">
                              <a:latin typeface="Cambria Math" panose="02040503050406030204" pitchFamily="18" charset="0"/>
                            </a:rPr>
                            <m:t>𝑎𝑡𝑜𝑚</m:t>
                          </m:r>
                          <m:r>
                            <a:rPr lang="en-US" sz="2400" b="0" i="1" smtClean="0">
                              <a:latin typeface="Cambria Math" panose="02040503050406030204" pitchFamily="18" charset="0"/>
                            </a:rPr>
                            <m:t> </m:t>
                          </m:r>
                          <m:r>
                            <a:rPr lang="en-US" sz="2400" b="0" i="1" smtClean="0">
                              <a:latin typeface="Cambria Math" panose="02040503050406030204" pitchFamily="18" charset="0"/>
                            </a:rPr>
                            <m:t>𝐵𝑎</m:t>
                          </m:r>
                        </m:den>
                      </m:f>
                    </m:oMath>
                  </m:oMathPara>
                </a14:m>
                <a:endParaRPr lang="en-US" sz="2400" dirty="0"/>
              </a:p>
            </p:txBody>
          </p:sp>
        </mc:Choice>
        <mc:Fallback xmlns="">
          <p:sp>
            <p:nvSpPr>
              <p:cNvPr id="12" name="TextBox 11">
                <a:extLst>
                  <a:ext uri="{FF2B5EF4-FFF2-40B4-BE49-F238E27FC236}">
                    <a16:creationId xmlns:a16="http://schemas.microsoft.com/office/drawing/2014/main" id="{A7765BAA-B2C3-5B01-905A-70FDBBAAB5BA}"/>
                  </a:ext>
                </a:extLst>
              </p:cNvPr>
              <p:cNvSpPr txBox="1">
                <a:spLocks noRot="1" noChangeAspect="1" noMove="1" noResize="1" noEditPoints="1" noAdjustHandles="1" noChangeArrowheads="1" noChangeShapeType="1" noTextEdit="1"/>
              </p:cNvSpPr>
              <p:nvPr/>
            </p:nvSpPr>
            <p:spPr>
              <a:xfrm>
                <a:off x="6393057" y="5961932"/>
                <a:ext cx="2343911" cy="701410"/>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70C1E1ED-CE69-B096-7C81-BE26567A26C8}"/>
                  </a:ext>
                </a:extLst>
              </p:cNvPr>
              <p:cNvSpPr txBox="1"/>
              <p:nvPr/>
            </p:nvSpPr>
            <p:spPr>
              <a:xfrm>
                <a:off x="9670024" y="5961932"/>
                <a:ext cx="2287806" cy="7014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1 </m:t>
                          </m:r>
                          <m:r>
                            <a:rPr lang="en-US" sz="2400" b="0" i="1" smtClean="0">
                              <a:latin typeface="Cambria Math" panose="02040503050406030204" pitchFamily="18" charset="0"/>
                            </a:rPr>
                            <m:t>𝑎𝑡𝑜𝑚𝑠</m:t>
                          </m:r>
                          <m:r>
                            <a:rPr lang="en-US" sz="2400" b="0" i="1" smtClean="0">
                              <a:latin typeface="Cambria Math" panose="02040503050406030204" pitchFamily="18" charset="0"/>
                            </a:rPr>
                            <m:t> </m:t>
                          </m:r>
                          <m:r>
                            <a:rPr lang="en-US" sz="2400" b="0" i="1" smtClean="0">
                              <a:latin typeface="Cambria Math" panose="02040503050406030204" pitchFamily="18" charset="0"/>
                            </a:rPr>
                            <m:t>𝐵𝑎</m:t>
                          </m:r>
                        </m:num>
                        <m:den>
                          <m:r>
                            <a:rPr lang="en-US" sz="2400" i="1">
                              <a:latin typeface="Cambria Math" panose="02040503050406030204" pitchFamily="18" charset="0"/>
                            </a:rPr>
                            <m:t>1 </m:t>
                          </m:r>
                          <m:r>
                            <a:rPr lang="en-US" sz="2400" i="1">
                              <a:latin typeface="Cambria Math" panose="02040503050406030204" pitchFamily="18" charset="0"/>
                            </a:rPr>
                            <m:t>𝑚𝑜𝑙𝑒𝑐𝑢𝑙𝑒</m:t>
                          </m:r>
                          <m:r>
                            <a:rPr lang="en-US" sz="2400" i="1">
                              <a:latin typeface="Cambria Math" panose="02040503050406030204" pitchFamily="18" charset="0"/>
                            </a:rPr>
                            <m:t> </m:t>
                          </m:r>
                          <m:r>
                            <a:rPr lang="en-US" sz="2400" i="1">
                              <a:latin typeface="Cambria Math" panose="02040503050406030204" pitchFamily="18" charset="0"/>
                            </a:rPr>
                            <m:t>𝐵𝑎𝐹</m:t>
                          </m:r>
                          <m:r>
                            <a:rPr lang="en-US" sz="2400" i="1" baseline="-25000">
                              <a:latin typeface="Cambria Math" panose="02040503050406030204" pitchFamily="18" charset="0"/>
                            </a:rPr>
                            <m:t>2</m:t>
                          </m:r>
                        </m:den>
                      </m:f>
                    </m:oMath>
                  </m:oMathPara>
                </a14:m>
                <a:endParaRPr lang="en-US" sz="2400" dirty="0"/>
              </a:p>
            </p:txBody>
          </p:sp>
        </mc:Choice>
        <mc:Fallback xmlns="">
          <p:sp>
            <p:nvSpPr>
              <p:cNvPr id="13" name="TextBox 12">
                <a:extLst>
                  <a:ext uri="{FF2B5EF4-FFF2-40B4-BE49-F238E27FC236}">
                    <a16:creationId xmlns:a16="http://schemas.microsoft.com/office/drawing/2014/main" id="{70C1E1ED-CE69-B096-7C81-BE26567A26C8}"/>
                  </a:ext>
                </a:extLst>
              </p:cNvPr>
              <p:cNvSpPr txBox="1">
                <a:spLocks noRot="1" noChangeAspect="1" noMove="1" noResize="1" noEditPoints="1" noAdjustHandles="1" noChangeArrowheads="1" noChangeShapeType="1" noTextEdit="1"/>
              </p:cNvSpPr>
              <p:nvPr/>
            </p:nvSpPr>
            <p:spPr>
              <a:xfrm>
                <a:off x="9670024" y="5961932"/>
                <a:ext cx="2287806" cy="701410"/>
              </a:xfrm>
              <a:prstGeom prst="rect">
                <a:avLst/>
              </a:prstGeom>
              <a:blipFill>
                <a:blip r:embed="rId9"/>
                <a:stretch>
                  <a:fillRect b="-8696"/>
                </a:stretch>
              </a:blipFill>
            </p:spPr>
            <p:txBody>
              <a:bodyPr/>
              <a:lstStyle/>
              <a:p>
                <a:r>
                  <a:rPr lang="en-US">
                    <a:noFill/>
                  </a:rPr>
                  <a:t> </a:t>
                </a:r>
              </a:p>
            </p:txBody>
          </p:sp>
        </mc:Fallback>
      </mc:AlternateContent>
    </p:spTree>
    <p:extLst>
      <p:ext uri="{BB962C8B-B14F-4D97-AF65-F5344CB8AC3E}">
        <p14:creationId xmlns:p14="http://schemas.microsoft.com/office/powerpoint/2010/main" val="13513658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0EB5F-43C3-3522-54BA-3543C320303E}"/>
              </a:ext>
            </a:extLst>
          </p:cNvPr>
          <p:cNvSpPr>
            <a:spLocks noGrp="1"/>
          </p:cNvSpPr>
          <p:nvPr>
            <p:ph type="title"/>
          </p:nvPr>
        </p:nvSpPr>
        <p:spPr/>
        <p:txBody>
          <a:bodyPr/>
          <a:lstStyle/>
          <a:p>
            <a:endParaRPr lang="en-US"/>
          </a:p>
        </p:txBody>
      </p:sp>
      <p:sp>
        <p:nvSpPr>
          <p:cNvPr id="8" name="TextBox 7">
            <a:extLst>
              <a:ext uri="{FF2B5EF4-FFF2-40B4-BE49-F238E27FC236}">
                <a16:creationId xmlns:a16="http://schemas.microsoft.com/office/drawing/2014/main" id="{DE3491F2-FFC5-B73B-1E07-09FCBF5B8BAF}"/>
              </a:ext>
            </a:extLst>
          </p:cNvPr>
          <p:cNvSpPr txBox="1"/>
          <p:nvPr/>
        </p:nvSpPr>
        <p:spPr>
          <a:xfrm>
            <a:off x="206755" y="6444476"/>
            <a:ext cx="2031619" cy="276999"/>
          </a:xfrm>
          <a:prstGeom prst="rect">
            <a:avLst/>
          </a:prstGeom>
          <a:noFill/>
        </p:spPr>
        <p:txBody>
          <a:bodyPr wrap="square" rtlCol="0">
            <a:spAutoFit/>
          </a:bodyPr>
          <a:lstStyle/>
          <a:p>
            <a:r>
              <a:rPr lang="en-US" sz="1200" dirty="0"/>
              <a:t>Chapter 2.4</a:t>
            </a:r>
          </a:p>
        </p:txBody>
      </p:sp>
      <p:pic>
        <p:nvPicPr>
          <p:cNvPr id="12" name="Picture 11">
            <a:extLst>
              <a:ext uri="{FF2B5EF4-FFF2-40B4-BE49-F238E27FC236}">
                <a16:creationId xmlns:a16="http://schemas.microsoft.com/office/drawing/2014/main" id="{C9C906A7-1B59-17C2-78BC-51AF8DCAC0CE}"/>
              </a:ext>
            </a:extLst>
          </p:cNvPr>
          <p:cNvPicPr>
            <a:picLocks noChangeAspect="1"/>
          </p:cNvPicPr>
          <p:nvPr/>
        </p:nvPicPr>
        <p:blipFill>
          <a:blip r:embed="rId2"/>
          <a:stretch>
            <a:fillRect/>
          </a:stretch>
        </p:blipFill>
        <p:spPr>
          <a:xfrm>
            <a:off x="10186785" y="421953"/>
            <a:ext cx="896467" cy="896467"/>
          </a:xfrm>
          <a:prstGeom prst="rect">
            <a:avLst/>
          </a:prstGeom>
        </p:spPr>
      </p:pic>
      <p:pic>
        <p:nvPicPr>
          <p:cNvPr id="5" name="Picture 4">
            <a:extLst>
              <a:ext uri="{FF2B5EF4-FFF2-40B4-BE49-F238E27FC236}">
                <a16:creationId xmlns:a16="http://schemas.microsoft.com/office/drawing/2014/main" id="{D81BB9FF-BC00-779B-375D-D6BE5F0708B1}"/>
              </a:ext>
            </a:extLst>
          </p:cNvPr>
          <p:cNvPicPr>
            <a:picLocks noChangeAspect="1"/>
          </p:cNvPicPr>
          <p:nvPr/>
        </p:nvPicPr>
        <p:blipFill>
          <a:blip r:embed="rId3"/>
          <a:stretch>
            <a:fillRect/>
          </a:stretch>
        </p:blipFill>
        <p:spPr>
          <a:xfrm>
            <a:off x="628149" y="421953"/>
            <a:ext cx="8046846" cy="896466"/>
          </a:xfrm>
          <a:prstGeom prst="rect">
            <a:avLst/>
          </a:prstGeom>
        </p:spPr>
      </p:pic>
      <p:pic>
        <p:nvPicPr>
          <p:cNvPr id="7" name="Picture 6">
            <a:extLst>
              <a:ext uri="{FF2B5EF4-FFF2-40B4-BE49-F238E27FC236}">
                <a16:creationId xmlns:a16="http://schemas.microsoft.com/office/drawing/2014/main" id="{86F716B9-9E30-C598-A7B6-6EDB17351AB4}"/>
              </a:ext>
            </a:extLst>
          </p:cNvPr>
          <p:cNvPicPr>
            <a:picLocks noChangeAspect="1"/>
          </p:cNvPicPr>
          <p:nvPr/>
        </p:nvPicPr>
        <p:blipFill>
          <a:blip r:embed="rId4"/>
          <a:stretch>
            <a:fillRect/>
          </a:stretch>
        </p:blipFill>
        <p:spPr>
          <a:xfrm>
            <a:off x="9090159" y="419172"/>
            <a:ext cx="885838" cy="911514"/>
          </a:xfrm>
          <a:prstGeom prst="rect">
            <a:avLst/>
          </a:prstGeom>
        </p:spPr>
      </p:pic>
      <p:pic>
        <p:nvPicPr>
          <p:cNvPr id="10" name="Picture 9">
            <a:extLst>
              <a:ext uri="{FF2B5EF4-FFF2-40B4-BE49-F238E27FC236}">
                <a16:creationId xmlns:a16="http://schemas.microsoft.com/office/drawing/2014/main" id="{1B507CF3-76D9-09DA-47FA-C7211CDFBDD0}"/>
              </a:ext>
            </a:extLst>
          </p:cNvPr>
          <p:cNvPicPr>
            <a:picLocks noChangeAspect="1"/>
          </p:cNvPicPr>
          <p:nvPr/>
        </p:nvPicPr>
        <p:blipFill>
          <a:blip r:embed="rId5"/>
          <a:stretch>
            <a:fillRect/>
          </a:stretch>
        </p:blipFill>
        <p:spPr>
          <a:xfrm>
            <a:off x="5257799" y="3469346"/>
            <a:ext cx="6727445" cy="3252129"/>
          </a:xfrm>
          <a:prstGeom prst="rect">
            <a:avLst/>
          </a:prstGeom>
          <a:ln>
            <a:solidFill>
              <a:schemeClr val="tx1"/>
            </a:solidFill>
          </a:ln>
        </p:spPr>
      </p:pic>
    </p:spTree>
    <p:extLst>
      <p:ext uri="{BB962C8B-B14F-4D97-AF65-F5344CB8AC3E}">
        <p14:creationId xmlns:p14="http://schemas.microsoft.com/office/powerpoint/2010/main" val="27330881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8137</TotalTime>
  <Words>3186</Words>
  <Application>Microsoft Office PowerPoint</Application>
  <PresentationFormat>Widescreen</PresentationFormat>
  <Paragraphs>427</Paragraphs>
  <Slides>64</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64</vt:i4>
      </vt:variant>
    </vt:vector>
  </HeadingPairs>
  <TitlesOfParts>
    <vt:vector size="71" baseType="lpstr">
      <vt:lpstr>Aptos</vt:lpstr>
      <vt:lpstr>Aptos Display</vt:lpstr>
      <vt:lpstr>Arial</vt:lpstr>
      <vt:lpstr>Cambria Math</vt:lpstr>
      <vt:lpstr>Edwardian Script ITC</vt:lpstr>
      <vt:lpstr>Neue Helvetica W01</vt:lpstr>
      <vt:lpstr>Office Theme</vt:lpstr>
      <vt:lpstr>PowerPoint Presentation</vt:lpstr>
      <vt:lpstr>Measurements, Prefixes and Dimensional Analysis</vt:lpstr>
      <vt:lpstr>Units, Measurements, and Density</vt:lpstr>
      <vt:lpstr>Units make numbers meaningful in chemistry</vt:lpstr>
      <vt:lpstr>Le Système International d’Unités (SI Units)</vt:lpstr>
      <vt:lpstr>Length (distance) = meter (m)</vt:lpstr>
      <vt:lpstr>Mass (how much matter or “stuff”) – kilogram (kg)</vt:lpstr>
      <vt:lpstr>Time (progression of existence) – seconds (s) </vt:lpstr>
      <vt:lpstr>Temperature (average energy) – kelvin (K) or Celsius (oC)</vt:lpstr>
      <vt:lpstr>Moles (number of things) – 6.022 x 1023 things – moles (mol) </vt:lpstr>
      <vt:lpstr>Volume (how much space something takes) – liter (L)</vt:lpstr>
      <vt:lpstr>Length (distance)</vt:lpstr>
      <vt:lpstr>Length (distance)</vt:lpstr>
      <vt:lpstr>Volume (how much space something takes) – liter (L)</vt:lpstr>
      <vt:lpstr>Density (how much mass in a certain volume) – mass/volume (usually g/mL)</vt:lpstr>
      <vt:lpstr>PowerPoint Presentation</vt:lpstr>
      <vt:lpstr>Prefixes and Exponential Notation</vt:lpstr>
      <vt:lpstr>Your calculator will be very important!</vt:lpstr>
      <vt:lpstr>Unit Prefixes and Exponential Notation</vt:lpstr>
      <vt:lpstr>Exponential notation is used in prefixes</vt:lpstr>
      <vt:lpstr>Prefixes are just words that mean numbers</vt:lpstr>
      <vt:lpstr>Prefixes are just words that mean numbers</vt:lpstr>
      <vt:lpstr>Le Système International d’Unités (SI Units)</vt:lpstr>
      <vt:lpstr>Units and Prefixes</vt:lpstr>
      <vt:lpstr>Prefixes work with any unit</vt:lpstr>
      <vt:lpstr>Exponential Notation</vt:lpstr>
      <vt:lpstr>Use brackets ( ) around any exponential notation numbers when using your calculator</vt:lpstr>
      <vt:lpstr>Math and Exponents – addition</vt:lpstr>
      <vt:lpstr>Math and Exponents – subtraction</vt:lpstr>
      <vt:lpstr>Math and Exponents – multiplication</vt:lpstr>
      <vt:lpstr>Math and Exponents – division</vt:lpstr>
      <vt:lpstr>Dimensional Analysis</vt:lpstr>
      <vt:lpstr>Your calculator will be very important!</vt:lpstr>
      <vt:lpstr>Dimensional analysis is just converting things from one unit to another </vt:lpstr>
      <vt:lpstr>Dimensional analysis is just converting things from one unit to another </vt:lpstr>
      <vt:lpstr>Dimensional analysis is just converting things from one unit to another </vt:lpstr>
      <vt:lpstr>Dimensional analysis is just converting things from one unit to another </vt:lpstr>
      <vt:lpstr>Step 1: Find the conversion rate (or factor)</vt:lpstr>
      <vt:lpstr>Step 2: Write the conversion rate as two fractions </vt:lpstr>
      <vt:lpstr>Step 3: Multiply the original value by the fraction </vt:lpstr>
      <vt:lpstr>Practice Problem – 1 step conversion</vt:lpstr>
      <vt:lpstr>Practice Problem – 2 step conversion</vt:lpstr>
      <vt:lpstr>PowerPoint Presentation</vt:lpstr>
      <vt:lpstr>PowerPoint Presentation</vt:lpstr>
      <vt:lpstr>PowerPoint Presentation</vt:lpstr>
      <vt:lpstr>Practice Problem</vt:lpstr>
      <vt:lpstr>Practice Problem</vt:lpstr>
      <vt:lpstr>Temperature Conversions</vt:lpstr>
      <vt:lpstr>PowerPoint Presentation</vt:lpstr>
      <vt:lpstr>Dimensional Analysis  (grams to moles to units)</vt:lpstr>
      <vt:lpstr>Your calculator will be very important!</vt:lpstr>
      <vt:lpstr>Dimensional analysis is just converting things from one unit to another </vt:lpstr>
      <vt:lpstr>Avogadros number lets you convert from moles to units and from units to moles</vt:lpstr>
      <vt:lpstr>Grams per mole lets you convert from grams to moles and moles to grams</vt:lpstr>
      <vt:lpstr>Grams per mole is found on the periodic table for atoms and molecules</vt:lpstr>
      <vt:lpstr>Grams per mole is found on the periodic table for atoms and molecules</vt:lpstr>
      <vt:lpstr>It is possible to convert grams to moles to units and back</vt:lpstr>
      <vt:lpstr>PowerPoint Presentation</vt:lpstr>
      <vt:lpstr>PowerPoint Presentation</vt:lpstr>
      <vt:lpstr>PowerPoint Presentation</vt:lpstr>
      <vt:lpstr>PowerPoint Presentation</vt:lpstr>
      <vt:lpstr>PowerPoint Presentation</vt:lpstr>
      <vt:lpstr>You can make your own conversion rates from the ratio of atoms in the molecule (the mole ratio)</vt:lpstr>
      <vt:lpstr>PowerPoint Presentation</vt:lpstr>
    </vt:vector>
  </TitlesOfParts>
  <Company>Solano Community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Atoms, Molecules, and Ions</dc:title>
  <dc:creator>Commodore St Germain</dc:creator>
  <cp:lastModifiedBy>Commodore St Germain</cp:lastModifiedBy>
  <cp:revision>2</cp:revision>
  <cp:lastPrinted>2026-06-04T15:40:40Z</cp:lastPrinted>
  <dcterms:created xsi:type="dcterms:W3CDTF">2026-03-02T23:59:03Z</dcterms:created>
  <dcterms:modified xsi:type="dcterms:W3CDTF">2026-06-21T03:25:07Z</dcterms:modified>
</cp:coreProperties>
</file>